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49"/>
  </p:notesMasterIdLst>
  <p:sldIdLst>
    <p:sldId id="299" r:id="rId5"/>
    <p:sldId id="259" r:id="rId6"/>
    <p:sldId id="257" r:id="rId7"/>
    <p:sldId id="270" r:id="rId8"/>
    <p:sldId id="271" r:id="rId9"/>
    <p:sldId id="272" r:id="rId10"/>
    <p:sldId id="273" r:id="rId11"/>
    <p:sldId id="275" r:id="rId12"/>
    <p:sldId id="276" r:id="rId13"/>
    <p:sldId id="277" r:id="rId14"/>
    <p:sldId id="302" r:id="rId15"/>
    <p:sldId id="298" r:id="rId16"/>
    <p:sldId id="260" r:id="rId17"/>
    <p:sldId id="278" r:id="rId18"/>
    <p:sldId id="279" r:id="rId19"/>
    <p:sldId id="280" r:id="rId20"/>
    <p:sldId id="297" r:id="rId21"/>
    <p:sldId id="308" r:id="rId22"/>
    <p:sldId id="309" r:id="rId23"/>
    <p:sldId id="310" r:id="rId24"/>
    <p:sldId id="311" r:id="rId25"/>
    <p:sldId id="312" r:id="rId26"/>
    <p:sldId id="313" r:id="rId27"/>
    <p:sldId id="262" r:id="rId28"/>
    <p:sldId id="286" r:id="rId29"/>
    <p:sldId id="303" r:id="rId30"/>
    <p:sldId id="285" r:id="rId31"/>
    <p:sldId id="291" r:id="rId32"/>
    <p:sldId id="314" r:id="rId33"/>
    <p:sldId id="263" r:id="rId34"/>
    <p:sldId id="288" r:id="rId35"/>
    <p:sldId id="306" r:id="rId36"/>
    <p:sldId id="266" r:id="rId37"/>
    <p:sldId id="292" r:id="rId38"/>
    <p:sldId id="294" r:id="rId39"/>
    <p:sldId id="265" r:id="rId40"/>
    <p:sldId id="293" r:id="rId41"/>
    <p:sldId id="287" r:id="rId42"/>
    <p:sldId id="284" r:id="rId43"/>
    <p:sldId id="267" r:id="rId44"/>
    <p:sldId id="315" r:id="rId45"/>
    <p:sldId id="300" r:id="rId46"/>
    <p:sldId id="283" r:id="rId47"/>
    <p:sldId id="304"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33333"/>
    <a:srgbClr val="FFFFB3"/>
    <a:srgbClr val="DCDDD5"/>
    <a:srgbClr val="FFFF8B"/>
    <a:srgbClr val="FFD653"/>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246" autoAdjust="0"/>
  </p:normalViewPr>
  <p:slideViewPr>
    <p:cSldViewPr>
      <p:cViewPr varScale="1">
        <p:scale>
          <a:sx n="82" d="100"/>
          <a:sy n="82" d="100"/>
        </p:scale>
        <p:origin x="245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1D9B6BC1-F73F-4396-A83D-5502C03B2855}" type="datetimeFigureOut">
              <a:rPr lang="en-US" smtClean="0"/>
              <a:t>1/7/2016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9599C73-6030-4F64-9950-7B9A8A869123}" type="slidenum">
              <a:rPr lang="en-US" smtClean="0"/>
              <a:t>‹#›</a:t>
            </a:fld>
            <a:endParaRPr lang="en-US"/>
          </a:p>
        </p:txBody>
      </p:sp>
    </p:spTree>
    <p:extLst>
      <p:ext uri="{BB962C8B-B14F-4D97-AF65-F5344CB8AC3E}">
        <p14:creationId xmlns:p14="http://schemas.microsoft.com/office/powerpoint/2010/main" val="159999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en.wikipedia.org/wiki/Beginning_of_the_End_(fil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Make a note of your questions and we’ll have time to get to them</a:t>
            </a:r>
            <a:r>
              <a:rPr lang="en-US" baseline="0" dirty="0" smtClean="0"/>
              <a:t> at the end of the talk.</a:t>
            </a:r>
          </a:p>
          <a:p>
            <a:r>
              <a:rPr lang="en-US" baseline="0" dirty="0" smtClean="0"/>
              <a:t>How many of you have used Snagit, Camtasia, Jing? </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1</a:t>
            </a:fld>
            <a:endParaRPr lang="en-US"/>
          </a:p>
        </p:txBody>
      </p:sp>
    </p:spTree>
    <p:extLst>
      <p:ext uri="{BB962C8B-B14F-4D97-AF65-F5344CB8AC3E}">
        <p14:creationId xmlns:p14="http://schemas.microsoft.com/office/powerpoint/2010/main" val="3716953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present day motion graphics – you can see</a:t>
            </a:r>
            <a:r>
              <a:rPr lang="en-US" baseline="0" dirty="0" smtClean="0"/>
              <a:t> that we have come a long way.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Pixabay</a:t>
            </a:r>
            <a:r>
              <a:rPr lang="en-US" dirty="0" smtClean="0"/>
              <a:t>: motion graphic</a:t>
            </a:r>
          </a:p>
          <a:p>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10</a:t>
            </a:fld>
            <a:endParaRPr lang="en-US"/>
          </a:p>
        </p:txBody>
      </p:sp>
    </p:spTree>
    <p:extLst>
      <p:ext uri="{BB962C8B-B14F-4D97-AF65-F5344CB8AC3E}">
        <p14:creationId xmlns:p14="http://schemas.microsoft.com/office/powerpoint/2010/main" val="425777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should be making a move back to telling a simple story.</a:t>
            </a:r>
            <a:endParaRPr lang="en-US" dirty="0" smtClean="0"/>
          </a:p>
          <a:p>
            <a:endParaRPr lang="en-US" dirty="0" smtClean="0"/>
          </a:p>
          <a:p>
            <a:endParaRPr lang="en-US" dirty="0" smtClean="0"/>
          </a:p>
          <a:p>
            <a:r>
              <a:rPr lang="en-US" dirty="0" smtClean="0"/>
              <a:t>"Bestias11" by Clemens </a:t>
            </a:r>
            <a:r>
              <a:rPr lang="en-US" dirty="0" err="1" smtClean="0"/>
              <a:t>Schmillen</a:t>
            </a:r>
            <a:r>
              <a:rPr lang="en-US" dirty="0" smtClean="0"/>
              <a:t> - Own work. Licensed under CC BY-SA 3.0 via Wikimedia Commons - http://commons.wikimedia.org/wiki/File:Bestias11.JPG#mediaviewer/File:Bestias11.JPG</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11</a:t>
            </a:fld>
            <a:endParaRPr lang="en-US"/>
          </a:p>
        </p:txBody>
      </p:sp>
    </p:spTree>
    <p:extLst>
      <p:ext uri="{BB962C8B-B14F-4D97-AF65-F5344CB8AC3E}">
        <p14:creationId xmlns:p14="http://schemas.microsoft.com/office/powerpoint/2010/main" val="3018016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Simplicity – Ensure the meaning is easily understood – not too confusing or busy</a:t>
            </a:r>
          </a:p>
          <a:p>
            <a:r>
              <a:rPr lang="en-US" sz="800" dirty="0"/>
              <a:t>Clarity - Reduce interpretation problems – make it very clear what you mean </a:t>
            </a:r>
          </a:p>
          <a:p>
            <a:r>
              <a:rPr lang="en-US" sz="800" dirty="0"/>
              <a:t>Distinctiveness - Drives up believability</a:t>
            </a:r>
          </a:p>
          <a:p>
            <a:r>
              <a:rPr lang="en-US" sz="800" dirty="0"/>
              <a:t>Emphasis – make sure the most important information is </a:t>
            </a:r>
            <a:r>
              <a:rPr lang="en-US" sz="800" dirty="0" smtClean="0"/>
              <a:t>highlighted</a:t>
            </a:r>
            <a:endParaRPr lang="en-US" sz="800" dirty="0"/>
          </a:p>
          <a:p>
            <a:endParaRPr lang="en-US" dirty="0" smtClean="0"/>
          </a:p>
          <a:p>
            <a:endParaRPr lang="en-US" dirty="0" smtClean="0"/>
          </a:p>
          <a:p>
            <a:r>
              <a:rPr lang="en-US" dirty="0" smtClean="0"/>
              <a:t>http://www.slideshare.net/sinojm/effective-visual-communication</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12</a:t>
            </a:fld>
            <a:endParaRPr lang="en-US"/>
          </a:p>
        </p:txBody>
      </p:sp>
    </p:spTree>
    <p:extLst>
      <p:ext uri="{BB962C8B-B14F-4D97-AF65-F5344CB8AC3E}">
        <p14:creationId xmlns:p14="http://schemas.microsoft.com/office/powerpoint/2010/main" val="31232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300" dirty="0" smtClean="0"/>
              <a:t>visual </a:t>
            </a:r>
            <a:r>
              <a:rPr lang="en-US" sz="1300" dirty="0"/>
              <a:t>communication helps testers and others come </a:t>
            </a:r>
            <a:r>
              <a:rPr lang="en-US" sz="1300" dirty="0" smtClean="0"/>
              <a:t>together around information. Our</a:t>
            </a:r>
            <a:r>
              <a:rPr lang="en-US" sz="1300" baseline="0" dirty="0" smtClean="0"/>
              <a:t> teams they use </a:t>
            </a:r>
            <a:r>
              <a:rPr lang="en-US" sz="1300" baseline="0" dirty="0" err="1" smtClean="0"/>
              <a:t>kanban</a:t>
            </a:r>
            <a:r>
              <a:rPr lang="en-US" sz="1300" baseline="0" dirty="0" smtClean="0"/>
              <a:t> boards to track work – why, it makes the work visible so the team can talk and make decisions about what they see. </a:t>
            </a:r>
            <a:endParaRPr lang="en-US" sz="1300" dirty="0"/>
          </a:p>
          <a:p>
            <a:pPr lvl="1"/>
            <a:endParaRPr lang="en-US" sz="1300" dirty="0"/>
          </a:p>
          <a:p>
            <a:endParaRPr lang="en-US" dirty="0" smtClean="0"/>
          </a:p>
          <a:p>
            <a:r>
              <a:rPr lang="en-US" dirty="0" smtClean="0"/>
              <a:t>Image: </a:t>
            </a:r>
            <a:r>
              <a:rPr lang="en-US" dirty="0" err="1" smtClean="0"/>
              <a:t>Pixabay</a:t>
            </a:r>
            <a:r>
              <a:rPr lang="en-US" dirty="0" smtClean="0"/>
              <a:t> – one way</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13</a:t>
            </a:fld>
            <a:endParaRPr lang="en-US"/>
          </a:p>
        </p:txBody>
      </p:sp>
    </p:spTree>
    <p:extLst>
      <p:ext uri="{BB962C8B-B14F-4D97-AF65-F5344CB8AC3E}">
        <p14:creationId xmlns:p14="http://schemas.microsoft.com/office/powerpoint/2010/main" val="3233109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a:defRPr/>
            </a:pPr>
            <a:r>
              <a:rPr lang="en-US" sz="1300" dirty="0"/>
              <a:t>Imagery can covey a deeper meaning than text – it can often call attention to things that otherwise might not be obvious. </a:t>
            </a:r>
          </a:p>
          <a:p>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14</a:t>
            </a:fld>
            <a:endParaRPr lang="en-US"/>
          </a:p>
        </p:txBody>
      </p:sp>
    </p:spTree>
    <p:extLst>
      <p:ext uri="{BB962C8B-B14F-4D97-AF65-F5344CB8AC3E}">
        <p14:creationId xmlns:p14="http://schemas.microsoft.com/office/powerpoint/2010/main" val="2521768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300" dirty="0"/>
              <a:t>Words can really be confusing – either verbal of written</a:t>
            </a:r>
          </a:p>
          <a:p>
            <a:pPr lvl="1"/>
            <a:r>
              <a:rPr lang="en-US" sz="1300" dirty="0"/>
              <a:t>	</a:t>
            </a:r>
            <a:r>
              <a:rPr lang="en-US" sz="1300" dirty="0" smtClean="0"/>
              <a:t>Have you ever had bugs that were only partially fixed because the wording was misinterpreted or not fully explained?</a:t>
            </a:r>
            <a:r>
              <a:rPr lang="en-US" sz="1300" baseline="0" dirty="0" smtClean="0"/>
              <a:t> </a:t>
            </a:r>
            <a:endParaRPr lang="en-US" sz="1300" dirty="0"/>
          </a:p>
          <a:p>
            <a:pPr lvl="1"/>
            <a:endParaRPr lang="en-US" sz="1300" dirty="0"/>
          </a:p>
          <a:p>
            <a:pPr lvl="1"/>
            <a:endParaRPr lang="en-US" sz="1300" dirty="0"/>
          </a:p>
          <a:p>
            <a:pPr lvl="1"/>
            <a:r>
              <a:rPr lang="en-US" sz="1300" dirty="0"/>
              <a:t>http://www.examiner.com/article/confusing-and-misused-words-principle-and-principal </a:t>
            </a:r>
          </a:p>
          <a:p>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15</a:t>
            </a:fld>
            <a:endParaRPr lang="en-US"/>
          </a:p>
        </p:txBody>
      </p:sp>
    </p:spTree>
    <p:extLst>
      <p:ext uri="{BB962C8B-B14F-4D97-AF65-F5344CB8AC3E}">
        <p14:creationId xmlns:p14="http://schemas.microsoft.com/office/powerpoint/2010/main" val="3391341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83306" lvl="1" defTabSz="966612">
              <a:defRPr/>
            </a:pPr>
            <a:r>
              <a:rPr lang="en-US" sz="1300" dirty="0">
                <a:solidFill>
                  <a:srgbClr val="333333"/>
                </a:solidFill>
              </a:rPr>
              <a:t>As real time as </a:t>
            </a:r>
            <a:r>
              <a:rPr lang="en-US" sz="1300" dirty="0" smtClean="0">
                <a:solidFill>
                  <a:srgbClr val="333333"/>
                </a:solidFill>
              </a:rPr>
              <a:t>possible – drawing something on a whiteboard</a:t>
            </a:r>
            <a:r>
              <a:rPr lang="en-US" sz="1300" baseline="0" dirty="0" smtClean="0">
                <a:solidFill>
                  <a:srgbClr val="333333"/>
                </a:solidFill>
              </a:rPr>
              <a:t> is quick. </a:t>
            </a:r>
            <a:endParaRPr lang="en-US" sz="1300" dirty="0">
              <a:solidFill>
                <a:srgbClr val="333333"/>
              </a:solidFill>
            </a:endParaRPr>
          </a:p>
          <a:p>
            <a:pPr lvl="1"/>
            <a:r>
              <a:rPr lang="en-US" sz="1300" dirty="0"/>
              <a:t>Time savings when conveying </a:t>
            </a:r>
            <a:r>
              <a:rPr lang="en-US" sz="1300" dirty="0" smtClean="0"/>
              <a:t>information – doesn’t need to be perfect,</a:t>
            </a:r>
            <a:r>
              <a:rPr lang="en-US" sz="1300" baseline="0" dirty="0" smtClean="0"/>
              <a:t> just needs to communicate the idea. </a:t>
            </a:r>
            <a:endParaRPr lang="en-US" sz="1300" dirty="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9599C73-6030-4F64-9950-7B9A8A869123}" type="slidenum">
              <a:rPr lang="en-US" smtClean="0"/>
              <a:t>16</a:t>
            </a:fld>
            <a:endParaRPr lang="en-US"/>
          </a:p>
        </p:txBody>
      </p:sp>
    </p:spTree>
    <p:extLst>
      <p:ext uri="{BB962C8B-B14F-4D97-AF65-F5344CB8AC3E}">
        <p14:creationId xmlns:p14="http://schemas.microsoft.com/office/powerpoint/2010/main" val="2776564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smtClean="0"/>
              <a:t>Retention is small with oral communication at around 10%, about double that with visual communication, but drastically higher</a:t>
            </a:r>
            <a:r>
              <a:rPr lang="en-US" sz="1300" baseline="0" dirty="0" smtClean="0"/>
              <a:t> to around 80% when communicated using both methods – that is why video is so compelling,</a:t>
            </a:r>
            <a:endParaRPr lang="en-US" sz="1300" dirty="0" smtClean="0"/>
          </a:p>
          <a:p>
            <a:r>
              <a:rPr lang="en-US" sz="1300" dirty="0" smtClean="0"/>
              <a:t>Studies </a:t>
            </a:r>
            <a:r>
              <a:rPr lang="en-US" sz="1300" dirty="0"/>
              <a:t>show that color can have a tremendous effect. According to </a:t>
            </a:r>
            <a:r>
              <a:rPr lang="en-US" sz="1300" dirty="0" smtClean="0"/>
              <a:t>Ronald Green’s research, </a:t>
            </a:r>
            <a:r>
              <a:rPr lang="en-US" sz="1300" dirty="0"/>
              <a:t>color visuals increase the willingness to read </a:t>
            </a:r>
            <a:r>
              <a:rPr lang="en-US" sz="1300" dirty="0" smtClean="0"/>
              <a:t>by 80</a:t>
            </a:r>
            <a:r>
              <a:rPr lang="en-US" sz="1300" dirty="0"/>
              <a:t>% and can positively affect motivation and participation to the same degree.</a:t>
            </a:r>
            <a:r>
              <a:rPr lang="en-US" sz="1300" baseline="30000" dirty="0"/>
              <a:t>7 </a:t>
            </a:r>
            <a:r>
              <a:rPr lang="en-US" sz="1300" dirty="0"/>
              <a:t>Color also accounts for 60% of acceptance or rejection of an object,</a:t>
            </a:r>
            <a:r>
              <a:rPr lang="en-US" sz="1300" baseline="30000" dirty="0"/>
              <a:t>8 </a:t>
            </a:r>
            <a:r>
              <a:rPr lang="en-US" sz="1300" dirty="0"/>
              <a:t>making it a critical factor in the success of any visual presentation. </a:t>
            </a:r>
          </a:p>
          <a:p>
            <a:endParaRPr lang="en-US" sz="1300" dirty="0"/>
          </a:p>
          <a:p>
            <a:r>
              <a:rPr lang="en-US" sz="1300" dirty="0"/>
              <a:t>7 Ronald E. Green: “The Persuasive Properties of </a:t>
            </a:r>
            <a:r>
              <a:rPr lang="en-US" sz="1300" dirty="0" err="1"/>
              <a:t>Color,”Marketing</a:t>
            </a:r>
            <a:r>
              <a:rPr lang="en-US" sz="1300" dirty="0"/>
              <a:t> Communications, October 1989.</a:t>
            </a:r>
          </a:p>
          <a:p>
            <a:r>
              <a:rPr lang="en-US" sz="1300" dirty="0"/>
              <a:t>8 Morton Walker, </a:t>
            </a:r>
            <a:r>
              <a:rPr lang="en-US" sz="1300" i="1" dirty="0"/>
              <a:t>The Power of Color</a:t>
            </a:r>
            <a:r>
              <a:rPr lang="en-US" sz="1300" dirty="0"/>
              <a:t>, Avery Publishing Group, 1993. </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17</a:t>
            </a:fld>
            <a:endParaRPr lang="en-US"/>
          </a:p>
        </p:txBody>
      </p:sp>
    </p:spTree>
    <p:extLst>
      <p:ext uri="{BB962C8B-B14F-4D97-AF65-F5344CB8AC3E}">
        <p14:creationId xmlns:p14="http://schemas.microsoft.com/office/powerpoint/2010/main" val="230379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Dave Gray created</a:t>
            </a:r>
            <a:r>
              <a:rPr lang="en-US" baseline="0" dirty="0" smtClean="0"/>
              <a:t> an exercise called Squiggle Birds to help people express their ideas using visual thinking. I pondered that idea and modified it for software development purposes. I call it Squiggle Bugs!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18</a:t>
            </a:fld>
            <a:endParaRPr lang="en-US"/>
          </a:p>
        </p:txBody>
      </p:sp>
    </p:spTree>
    <p:extLst>
      <p:ext uri="{BB962C8B-B14F-4D97-AF65-F5344CB8AC3E}">
        <p14:creationId xmlns:p14="http://schemas.microsoft.com/office/powerpoint/2010/main" val="3420342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 sheet of paper and a pen or</a:t>
            </a:r>
            <a:r>
              <a:rPr lang="en-US" baseline="0" dirty="0" smtClean="0"/>
              <a:t> pencil, take a minute or two and draw 5-10 squiggles of various shapes and sizes. Then, when you have finished, begin to add to these squiggles features that make them bugs! For example…</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19</a:t>
            </a:fld>
            <a:endParaRPr lang="en-US"/>
          </a:p>
        </p:txBody>
      </p:sp>
    </p:spTree>
    <p:extLst>
      <p:ext uri="{BB962C8B-B14F-4D97-AF65-F5344CB8AC3E}">
        <p14:creationId xmlns:p14="http://schemas.microsoft.com/office/powerpoint/2010/main" val="9965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90s</a:t>
            </a:r>
          </a:p>
        </p:txBody>
      </p:sp>
      <p:sp>
        <p:nvSpPr>
          <p:cNvPr id="4" name="Slide Number Placeholder 3"/>
          <p:cNvSpPr>
            <a:spLocks noGrp="1"/>
          </p:cNvSpPr>
          <p:nvPr>
            <p:ph type="sldNum" sz="quarter" idx="10"/>
          </p:nvPr>
        </p:nvSpPr>
        <p:spPr/>
        <p:txBody>
          <a:bodyPr/>
          <a:lstStyle/>
          <a:p>
            <a:fld id="{69599C73-6030-4F64-9950-7B9A8A869123}" type="slidenum">
              <a:rPr lang="en-US" smtClean="0"/>
              <a:t>2</a:t>
            </a:fld>
            <a:endParaRPr lang="en-US"/>
          </a:p>
        </p:txBody>
      </p:sp>
    </p:spTree>
    <p:extLst>
      <p:ext uri="{BB962C8B-B14F-4D97-AF65-F5344CB8AC3E}">
        <p14:creationId xmlns:p14="http://schemas.microsoft.com/office/powerpoint/2010/main" val="3270460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mind is an incredibly flexible instrument.</a:t>
            </a:r>
            <a:r>
              <a:rPr lang="en-US" baseline="0" dirty="0" smtClean="0"/>
              <a:t> We can find patterns. We can’t help but find things and assign meaning to them. The point is not that you are great at drawing. The point is to help you understand that when you draw to communicate ideas the mind can fill in the details. If there is a concept that you are trying to communicate, try starting with simple visual communication technique like scribbles before complicating it with words.</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23</a:t>
            </a:fld>
            <a:endParaRPr lang="en-US"/>
          </a:p>
        </p:txBody>
      </p:sp>
    </p:spTree>
    <p:extLst>
      <p:ext uri="{BB962C8B-B14F-4D97-AF65-F5344CB8AC3E}">
        <p14:creationId xmlns:p14="http://schemas.microsoft.com/office/powerpoint/2010/main" val="1298580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 understand u.</a:t>
            </a:r>
            <a:r>
              <a:rPr lang="en-US" baseline="0" dirty="0" smtClean="0"/>
              <a:t> </a:t>
            </a:r>
            <a:r>
              <a:rPr lang="en-US" dirty="0" smtClean="0"/>
              <a:t>now what can</a:t>
            </a:r>
            <a:r>
              <a:rPr lang="en-US" baseline="0" dirty="0" smtClean="0"/>
              <a:t> </a:t>
            </a:r>
            <a:r>
              <a:rPr lang="en-US" dirty="0" smtClean="0"/>
              <a:t>I do about it? Let me share some practical</a:t>
            </a:r>
            <a:r>
              <a:rPr lang="en-US" baseline="0" dirty="0" smtClean="0"/>
              <a:t> tips and techniques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9599C73-6030-4F64-9950-7B9A8A869123}" type="slidenum">
              <a:rPr lang="en-US" smtClean="0"/>
              <a:t>24</a:t>
            </a:fld>
            <a:endParaRPr lang="en-US"/>
          </a:p>
        </p:txBody>
      </p:sp>
    </p:spTree>
    <p:extLst>
      <p:ext uri="{BB962C8B-B14F-4D97-AF65-F5344CB8AC3E}">
        <p14:creationId xmlns:p14="http://schemas.microsoft.com/office/powerpoint/2010/main" val="1916982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Visually</a:t>
            </a:r>
            <a:r>
              <a:rPr lang="en-US" baseline="0" dirty="0" smtClean="0"/>
              <a:t> representing your work is helpful because it makes it tangible. Such as this example of one of my testing teams version of a </a:t>
            </a:r>
            <a:r>
              <a:rPr lang="en-US" baseline="0" dirty="0" err="1" smtClean="0"/>
              <a:t>kanban</a:t>
            </a:r>
            <a:r>
              <a:rPr lang="en-US" baseline="0" dirty="0" smtClean="0"/>
              <a:t> board.  Making it clear as to what is on their work backlog, what’s in progress, and what’s done. Each morning they’d meet and discuss workload and priority – work gets “load” balanced across the team. It is clear from this picture that Derek needs more work. </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25</a:t>
            </a:fld>
            <a:endParaRPr lang="en-US"/>
          </a:p>
        </p:txBody>
      </p:sp>
    </p:spTree>
    <p:extLst>
      <p:ext uri="{BB962C8B-B14F-4D97-AF65-F5344CB8AC3E}">
        <p14:creationId xmlns:p14="http://schemas.microsoft.com/office/powerpoint/2010/main" val="2340191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fixed that.</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26</a:t>
            </a:fld>
            <a:endParaRPr lang="en-US"/>
          </a:p>
        </p:txBody>
      </p:sp>
    </p:spTree>
    <p:extLst>
      <p:ext uri="{BB962C8B-B14F-4D97-AF65-F5344CB8AC3E}">
        <p14:creationId xmlns:p14="http://schemas.microsoft.com/office/powerpoint/2010/main" val="2533096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Clarifying workflows</a:t>
            </a:r>
            <a:r>
              <a:rPr lang="en-US" baseline="0" dirty="0" smtClean="0"/>
              <a:t> and system processes - </a:t>
            </a:r>
            <a:r>
              <a:rPr lang="en-US" dirty="0" smtClean="0"/>
              <a:t>One tester I work with took a picture</a:t>
            </a:r>
            <a:r>
              <a:rPr lang="en-US" baseline="0" dirty="0" smtClean="0"/>
              <a:t> of a workflow changes and dropped on annotations and screenshots on it to add deeper meaning to the conversation. Is this what you meant? Because I walked through this and arrived a Page not Found.</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27</a:t>
            </a:fld>
            <a:endParaRPr lang="en-US"/>
          </a:p>
        </p:txBody>
      </p:sp>
    </p:spTree>
    <p:extLst>
      <p:ext uri="{BB962C8B-B14F-4D97-AF65-F5344CB8AC3E}">
        <p14:creationId xmlns:p14="http://schemas.microsoft.com/office/powerpoint/2010/main" val="38693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Test Design – I’ve personally undergone a paradigm shift in test design. The key considerations</a:t>
            </a:r>
            <a:r>
              <a:rPr lang="en-US" baseline="0" dirty="0" smtClean="0"/>
              <a:t> for test design can get lost in a 700 row Excel spreadsheet or a 40 page word document! I can’t even figure out what is being tested in this. What’s better? </a:t>
            </a:r>
            <a:endParaRPr lang="en-US" dirty="0" smtClean="0"/>
          </a:p>
          <a:p>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28</a:t>
            </a:fld>
            <a:endParaRPr lang="en-US"/>
          </a:p>
        </p:txBody>
      </p:sp>
    </p:spTree>
    <p:extLst>
      <p:ext uri="{BB962C8B-B14F-4D97-AF65-F5344CB8AC3E}">
        <p14:creationId xmlns:p14="http://schemas.microsoft.com/office/powerpoint/2010/main" val="2251665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Maps. Visual representations of information. One tester I worked with said </a:t>
            </a:r>
            <a:r>
              <a:rPr lang="en-US" baseline="0" dirty="0" smtClean="0"/>
              <a:t>mind maps are hard. Here’s one my first grader did at school last year about the characteristics of our family. You can do this! Its like riding a bike. When you fall down get back up and try again. As you can see he might have a future as a tester because he’s tested beyond the limits of the input fields.</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29</a:t>
            </a:fld>
            <a:endParaRPr lang="en-US"/>
          </a:p>
        </p:txBody>
      </p:sp>
    </p:spTree>
    <p:extLst>
      <p:ext uri="{BB962C8B-B14F-4D97-AF65-F5344CB8AC3E}">
        <p14:creationId xmlns:p14="http://schemas.microsoft.com/office/powerpoint/2010/main" val="357702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to begin when designing</a:t>
            </a:r>
            <a:r>
              <a:rPr lang="en-US" baseline="0" dirty="0" smtClean="0"/>
              <a:t> the tests that are needed for a new project or a new product. Use a mind map to organize your test design ideas!</a:t>
            </a:r>
          </a:p>
          <a:p>
            <a:endParaRPr lang="en-US" baseline="0" dirty="0" smtClean="0"/>
          </a:p>
          <a:p>
            <a:r>
              <a:rPr lang="en-US" baseline="0" dirty="0" smtClean="0"/>
              <a:t>Mind maps allow you to present information visually – organizing information, identifying relationships and associations. </a:t>
            </a:r>
          </a:p>
          <a:p>
            <a:r>
              <a:rPr lang="en-US" baseline="0" dirty="0" smtClean="0"/>
              <a:t>This is an awesome tool for participation in collaborative test design. </a:t>
            </a:r>
          </a:p>
          <a:p>
            <a:endParaRPr lang="en-US" baseline="0" dirty="0" smtClean="0"/>
          </a:p>
          <a:p>
            <a:r>
              <a:rPr lang="en-US" baseline="0" dirty="0" smtClean="0"/>
              <a:t>In this example we have a simple “starting” map that allows our testers to generate their ideas. There are several tools you can use: this is </a:t>
            </a:r>
            <a:r>
              <a:rPr lang="en-US" baseline="0" dirty="0" err="1" smtClean="0"/>
              <a:t>MindMup</a:t>
            </a:r>
            <a:r>
              <a:rPr lang="en-US" baseline="0" dirty="0" smtClean="0"/>
              <a:t> running in Chrome, but others use </a:t>
            </a:r>
            <a:r>
              <a:rPr lang="en-US" baseline="0" dirty="0" err="1" smtClean="0"/>
              <a:t>Xmind</a:t>
            </a:r>
            <a:r>
              <a:rPr lang="en-US" baseline="0" dirty="0" smtClean="0"/>
              <a:t> or other tools. We like </a:t>
            </a:r>
            <a:r>
              <a:rPr lang="en-US" baseline="0" dirty="0" err="1" smtClean="0"/>
              <a:t>Mindmup</a:t>
            </a:r>
            <a:r>
              <a:rPr lang="en-US" baseline="0" dirty="0" smtClean="0"/>
              <a:t> for its collaboration features.</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30</a:t>
            </a:fld>
            <a:endParaRPr lang="en-US"/>
          </a:p>
        </p:txBody>
      </p:sp>
    </p:spTree>
    <p:extLst>
      <p:ext uri="{BB962C8B-B14F-4D97-AF65-F5344CB8AC3E}">
        <p14:creationId xmlns:p14="http://schemas.microsoft.com/office/powerpoint/2010/main" val="1189736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test cases, you can take your design ideas and translate them in tests.</a:t>
            </a:r>
            <a:r>
              <a:rPr lang="en-US" baseline="0" dirty="0" smtClean="0"/>
              <a:t> </a:t>
            </a:r>
            <a:r>
              <a:rPr lang="en-US" dirty="0" smtClean="0"/>
              <a:t>Here is an example of a tester using a mind map to break out tests for an account workflow. Using the nodes</a:t>
            </a:r>
            <a:r>
              <a:rPr lang="en-US" baseline="0" dirty="0" smtClean="0"/>
              <a:t> to</a:t>
            </a:r>
            <a:r>
              <a:rPr lang="en-US" dirty="0" smtClean="0"/>
              <a:t> contain</a:t>
            </a:r>
            <a:r>
              <a:rPr lang="en-US" baseline="0" dirty="0" smtClean="0"/>
              <a:t> test charter or case details. </a:t>
            </a:r>
            <a:r>
              <a:rPr lang="en-US" dirty="0" smtClean="0"/>
              <a:t>Also using colors</a:t>
            </a:r>
            <a:r>
              <a:rPr lang="en-US" baseline="0" dirty="0" smtClean="0"/>
              <a:t> on the </a:t>
            </a:r>
            <a:r>
              <a:rPr lang="en-US" dirty="0" smtClean="0"/>
              <a:t>nodes to represent test execution</a:t>
            </a:r>
            <a:r>
              <a:rPr lang="en-US" baseline="0" dirty="0" smtClean="0"/>
              <a:t> results and test status. If red means failed tests, what can you infer from this image?</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31</a:t>
            </a:fld>
            <a:endParaRPr lang="en-US"/>
          </a:p>
        </p:txBody>
      </p:sp>
    </p:spTree>
    <p:extLst>
      <p:ext uri="{BB962C8B-B14F-4D97-AF65-F5344CB8AC3E}">
        <p14:creationId xmlns:p14="http://schemas.microsoft.com/office/powerpoint/2010/main" val="1642611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an active test design and execution session for our IT staff’s new ticketing system. One</a:t>
            </a:r>
            <a:r>
              <a:rPr lang="en-US" baseline="0" dirty="0" smtClean="0"/>
              <a:t> tester built the initial map and others jumped in and crowdsourced the remaining test design and execution </a:t>
            </a:r>
            <a:r>
              <a:rPr lang="en-US" baseline="0" dirty="0" err="1" smtClean="0"/>
              <a:t>simutaneously</a:t>
            </a:r>
            <a:r>
              <a:rPr lang="en-US" baseline="0" dirty="0" smtClean="0"/>
              <a:t>. You can see who is working where, where the questions are, what’s been tested…</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32</a:t>
            </a:fld>
            <a:endParaRPr lang="en-US"/>
          </a:p>
        </p:txBody>
      </p:sp>
    </p:spTree>
    <p:extLst>
      <p:ext uri="{BB962C8B-B14F-4D97-AF65-F5344CB8AC3E}">
        <p14:creationId xmlns:p14="http://schemas.microsoft.com/office/powerpoint/2010/main" val="366590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Visual Communication? </a:t>
            </a:r>
            <a:r>
              <a:rPr lang="en-US" sz="1300" dirty="0"/>
              <a:t>Its the translation of ideas, stories and concepts that are largely textual and/or word based into a visual format, i.e. visual communication. </a:t>
            </a:r>
          </a:p>
          <a:p>
            <a:endParaRPr lang="en-US" dirty="0" smtClean="0"/>
          </a:p>
          <a:p>
            <a:pPr defTabSz="966612">
              <a:defRPr/>
            </a:pPr>
            <a:r>
              <a:rPr lang="en-US" dirty="0" smtClean="0"/>
              <a:t>At its core, visual communication effectively uses images to persuade, entertain, inform, and enlighten an observing audience of products, ideas, and messages. </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3</a:t>
            </a:fld>
            <a:endParaRPr lang="en-US"/>
          </a:p>
        </p:txBody>
      </p:sp>
    </p:spTree>
    <p:extLst>
      <p:ext uri="{BB962C8B-B14F-4D97-AF65-F5344CB8AC3E}">
        <p14:creationId xmlns:p14="http://schemas.microsoft.com/office/powerpoint/2010/main" val="3136792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Test Session Notes and Results During Test Execution</a:t>
            </a:r>
          </a:p>
          <a:p>
            <a:endParaRPr lang="en-US" dirty="0" smtClean="0"/>
          </a:p>
          <a:p>
            <a:r>
              <a:rPr lang="en-US" dirty="0" smtClean="0"/>
              <a:t>Using</a:t>
            </a:r>
            <a:r>
              <a:rPr lang="en-US" baseline="0" dirty="0" smtClean="0"/>
              <a:t> images embedded in test session and results notes during test execution for retention purposes. I once worked at an insurance company and our testers used this method of capturing test results to satisfy audit purposes.</a:t>
            </a:r>
          </a:p>
          <a:p>
            <a:endParaRPr lang="en-US" baseline="0" dirty="0" smtClean="0"/>
          </a:p>
          <a:p>
            <a:r>
              <a:rPr lang="en-US" baseline="0" dirty="0" smtClean="0"/>
              <a:t>In Snagit I use the “Send to Word” profile and set a hotkey to shoot images automatically into a doc of test result images. It saves me time so that I don’t have to spend a lot of time typing up detailed results info. </a:t>
            </a:r>
          </a:p>
        </p:txBody>
      </p:sp>
      <p:sp>
        <p:nvSpPr>
          <p:cNvPr id="4" name="Slide Number Placeholder 3"/>
          <p:cNvSpPr>
            <a:spLocks noGrp="1"/>
          </p:cNvSpPr>
          <p:nvPr>
            <p:ph type="sldNum" sz="quarter" idx="10"/>
          </p:nvPr>
        </p:nvSpPr>
        <p:spPr/>
        <p:txBody>
          <a:bodyPr/>
          <a:lstStyle/>
          <a:p>
            <a:fld id="{69599C73-6030-4F64-9950-7B9A8A869123}" type="slidenum">
              <a:rPr lang="en-US" smtClean="0"/>
              <a:t>33</a:t>
            </a:fld>
            <a:endParaRPr lang="en-US"/>
          </a:p>
        </p:txBody>
      </p:sp>
    </p:spTree>
    <p:extLst>
      <p:ext uri="{BB962C8B-B14F-4D97-AF65-F5344CB8AC3E}">
        <p14:creationId xmlns:p14="http://schemas.microsoft.com/office/powerpoint/2010/main" val="1168739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represent collaboration on regression test cycles. One of our teams did a whole team regression test. They u</a:t>
            </a:r>
            <a:r>
              <a:rPr lang="en-US" dirty="0" smtClean="0"/>
              <a:t>sed a simple Google</a:t>
            </a:r>
            <a:r>
              <a:rPr lang="en-US" baseline="0" dirty="0" smtClean="0"/>
              <a:t> sheet </a:t>
            </a:r>
            <a:r>
              <a:rPr lang="en-US" dirty="0" smtClean="0"/>
              <a:t>with colors to represent test status,</a:t>
            </a:r>
            <a:r>
              <a:rPr lang="en-US" baseline="0" dirty="0" smtClean="0"/>
              <a:t> it was great for quick conversation on status and coverage.</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34</a:t>
            </a:fld>
            <a:endParaRPr lang="en-US"/>
          </a:p>
        </p:txBody>
      </p:sp>
    </p:spTree>
    <p:extLst>
      <p:ext uri="{BB962C8B-B14F-4D97-AF65-F5344CB8AC3E}">
        <p14:creationId xmlns:p14="http://schemas.microsoft.com/office/powerpoint/2010/main" val="4090171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Test Execution – Recording Test Sessions can be valuable </a:t>
            </a:r>
            <a:r>
              <a:rPr lang="en-US" baseline="0" dirty="0" smtClean="0"/>
              <a:t>so that you can retrace your steps and grab</a:t>
            </a:r>
            <a:r>
              <a:rPr lang="en-US" dirty="0" smtClean="0"/>
              <a:t> elusive errors that may have instantly</a:t>
            </a:r>
            <a:r>
              <a:rPr lang="en-US" baseline="0" dirty="0" smtClean="0"/>
              <a:t> flashed across the screen. Also make sure to record both system a</a:t>
            </a:r>
            <a:r>
              <a:rPr lang="en-US" dirty="0" smtClean="0"/>
              <a:t>udio</a:t>
            </a:r>
            <a:r>
              <a:rPr lang="en-US" baseline="0" dirty="0" smtClean="0"/>
              <a:t> and use your mic. That way you can narrate any thoughts about your test experience. </a:t>
            </a:r>
          </a:p>
          <a:p>
            <a:pPr defTabSz="966612">
              <a:defRPr/>
            </a:pPr>
            <a:endParaRPr lang="en-US" baseline="0" dirty="0" smtClean="0"/>
          </a:p>
          <a:p>
            <a:r>
              <a:rPr lang="en-US" dirty="0" smtClean="0"/>
              <a:t>Sharing Product Knowledge to Other Testers and Team Members</a:t>
            </a:r>
          </a:p>
          <a:p>
            <a:r>
              <a:rPr lang="en-US" dirty="0" smtClean="0"/>
              <a:t>My team members record short videos</a:t>
            </a:r>
            <a:r>
              <a:rPr lang="en-US" baseline="0" dirty="0" smtClean="0"/>
              <a:t> with narration to share out new features so that the whole team - other testers, support staff can “level up” their product knowledge. Here is a tester expressing functionality to share with others by screen capturing and narrating the feature in action. </a:t>
            </a:r>
            <a:endParaRPr lang="en-US" dirty="0" smtClean="0"/>
          </a:p>
        </p:txBody>
      </p:sp>
      <p:sp>
        <p:nvSpPr>
          <p:cNvPr id="4" name="Slide Number Placeholder 3"/>
          <p:cNvSpPr>
            <a:spLocks noGrp="1"/>
          </p:cNvSpPr>
          <p:nvPr>
            <p:ph type="sldNum" sz="quarter" idx="10"/>
          </p:nvPr>
        </p:nvSpPr>
        <p:spPr/>
        <p:txBody>
          <a:bodyPr/>
          <a:lstStyle/>
          <a:p>
            <a:fld id="{69599C73-6030-4F64-9950-7B9A8A869123}" type="slidenum">
              <a:rPr lang="en-US" smtClean="0"/>
              <a:t>35</a:t>
            </a:fld>
            <a:endParaRPr lang="en-US"/>
          </a:p>
        </p:txBody>
      </p:sp>
    </p:spTree>
    <p:extLst>
      <p:ext uri="{BB962C8B-B14F-4D97-AF65-F5344CB8AC3E}">
        <p14:creationId xmlns:p14="http://schemas.microsoft.com/office/powerpoint/2010/main" val="1323810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Bugs can and should be</a:t>
            </a:r>
            <a:r>
              <a:rPr lang="en-US" baseline="0" dirty="0" smtClean="0"/>
              <a:t> referenced as pictures, not simply text. Remember, things get lost in translation when using words or text only. Here a tester displays a bug with a pixel breakpoint  - where the problem is manifesting itself, then points to what the problem is, then shows where in the code it resides. Now I’m not claiming that every tester would diagnose, but this is an incredibly simple way to express a bug to a developer – as agile as possible – and in less time that it would take to even type up the bug in a tracking system.</a:t>
            </a:r>
          </a:p>
          <a:p>
            <a:r>
              <a:rPr lang="en-US" baseline="0" dirty="0" smtClean="0"/>
              <a:t>Tips – call attention to areas of interest using callouts, arrows and highlighting.</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36</a:t>
            </a:fld>
            <a:endParaRPr lang="en-US"/>
          </a:p>
        </p:txBody>
      </p:sp>
    </p:spTree>
    <p:extLst>
      <p:ext uri="{BB962C8B-B14F-4D97-AF65-F5344CB8AC3E}">
        <p14:creationId xmlns:p14="http://schemas.microsoft.com/office/powerpoint/2010/main" val="452167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Have you ever heard a developer say, “well it works on my machine.” </a:t>
            </a:r>
            <a:r>
              <a:rPr lang="en-US" baseline="0" dirty="0" smtClean="0"/>
              <a:t>I’ve often seen an ugly bug volley back and forth in the tracking system. </a:t>
            </a:r>
            <a:endParaRPr lang="en-US" dirty="0" smtClean="0"/>
          </a:p>
          <a:p>
            <a:pPr marL="0" marR="0" indent="0" algn="l" defTabSz="966612" rtl="0" eaLnBrk="1" fontAlgn="auto" latinLnBrk="0" hangingPunct="1">
              <a:lnSpc>
                <a:spcPct val="100000"/>
              </a:lnSpc>
              <a:spcBef>
                <a:spcPts val="0"/>
              </a:spcBef>
              <a:spcAft>
                <a:spcPts val="0"/>
              </a:spcAft>
              <a:buClrTx/>
              <a:buSzTx/>
              <a:buFontTx/>
              <a:buNone/>
              <a:tabLst/>
              <a:defRPr/>
            </a:pPr>
            <a:r>
              <a:rPr lang="en-US" dirty="0" smtClean="0"/>
              <a:t>Those words are typical of an</a:t>
            </a:r>
            <a:r>
              <a:rPr lang="en-US" baseline="0" dirty="0" smtClean="0"/>
              <a:t> ugly bug. I say </a:t>
            </a:r>
            <a:r>
              <a:rPr lang="en-US" dirty="0" smtClean="0"/>
              <a:t>Video report a bug! Video of</a:t>
            </a:r>
            <a:r>
              <a:rPr lang="en-US" baseline="0" dirty="0" smtClean="0"/>
              <a:t> the bug occurring along with a narration of tester’s experience is so much more powerful than a written description. And it’s hard to argue with video proof. Tip – keep videos short &lt; 3 minutes – otherwise people might not want to watch them. </a:t>
            </a:r>
            <a:endParaRPr lang="en-US" dirty="0" smtClean="0"/>
          </a:p>
          <a:p>
            <a:pPr defTabSz="966612">
              <a:defRPr/>
            </a:pP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37</a:t>
            </a:fld>
            <a:endParaRPr lang="en-US"/>
          </a:p>
        </p:txBody>
      </p:sp>
    </p:spTree>
    <p:extLst>
      <p:ext uri="{BB962C8B-B14F-4D97-AF65-F5344CB8AC3E}">
        <p14:creationId xmlns:p14="http://schemas.microsoft.com/office/powerpoint/2010/main" val="3148159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screenshots on your mobile device</a:t>
            </a:r>
            <a:r>
              <a:rPr lang="en-US" baseline="0" dirty="0" smtClean="0"/>
              <a:t> during test execution – for test results documentation or capturing bugs. Then, transfer the images to your computer to document test steps for mobile applications. </a:t>
            </a:r>
            <a:r>
              <a:rPr lang="en-US" baseline="0" dirty="0" err="1" smtClean="0"/>
              <a:t>Iphone</a:t>
            </a:r>
            <a:r>
              <a:rPr lang="en-US" baseline="0" dirty="0" smtClean="0"/>
              <a:t> – power and home button. Android – Power and Volume down key</a:t>
            </a:r>
          </a:p>
          <a:p>
            <a:endParaRPr lang="en-US" baseline="0" dirty="0" smtClean="0"/>
          </a:p>
          <a:p>
            <a:r>
              <a:rPr lang="en-US" baseline="0" dirty="0" smtClean="0"/>
              <a:t>I use my company’s free product Fuse that integrates with </a:t>
            </a:r>
            <a:r>
              <a:rPr lang="en-US" baseline="0" dirty="0" err="1" smtClean="0"/>
              <a:t>Snagit</a:t>
            </a:r>
            <a:r>
              <a:rPr lang="en-US" baseline="0" dirty="0" smtClean="0"/>
              <a:t> or Camtasia for easy transfer. You can either do basic edits and annotations on the device or just do a push from your device right in to Snagit for further edits or storage purposes. </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38</a:t>
            </a:fld>
            <a:endParaRPr lang="en-US"/>
          </a:p>
        </p:txBody>
      </p:sp>
    </p:spTree>
    <p:extLst>
      <p:ext uri="{BB962C8B-B14F-4D97-AF65-F5344CB8AC3E}">
        <p14:creationId xmlns:p14="http://schemas.microsoft.com/office/powerpoint/2010/main" val="3746634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Communicating Test Status</a:t>
            </a:r>
          </a:p>
          <a:p>
            <a:r>
              <a:rPr lang="en-US" dirty="0" smtClean="0"/>
              <a:t>My stockbroker</a:t>
            </a:r>
            <a:r>
              <a:rPr lang="en-US" baseline="0" dirty="0" smtClean="0"/>
              <a:t> deals in securities. My testers deal in information. They are information brokers! </a:t>
            </a:r>
            <a:r>
              <a:rPr lang="en-US" dirty="0" smtClean="0"/>
              <a:t>They are </a:t>
            </a:r>
            <a:r>
              <a:rPr lang="en-US" baseline="0" dirty="0" smtClean="0"/>
              <a:t>purveyors of the quality aspects of the software as well as testing coverage and status of test execution. Please do not do this to your test manager, project managers, team members, or executives. You spend hours on it and no one is going to read this status report!</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39</a:t>
            </a:fld>
            <a:endParaRPr lang="en-US"/>
          </a:p>
        </p:txBody>
      </p:sp>
    </p:spTree>
    <p:extLst>
      <p:ext uri="{BB962C8B-B14F-4D97-AF65-F5344CB8AC3E}">
        <p14:creationId xmlns:p14="http://schemas.microsoft.com/office/powerpoint/2010/main" val="3555772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 simple dashboard to drive conversation! Visual indicators draw the eye</a:t>
            </a:r>
            <a:r>
              <a:rPr lang="en-US" baseline="0" dirty="0" smtClean="0"/>
              <a:t> to actionable quality information. Managers, stakeholders, and team members are pulled into conversations around visual indicators. In this example the testers have some drill downs to additional information I might want to see.</a:t>
            </a:r>
          </a:p>
          <a:p>
            <a:r>
              <a:rPr lang="en-US" baseline="0" dirty="0" smtClean="0"/>
              <a:t>Tip - If you want to know what to communicate I suggest googling James Bach’s Low Tech Testing Dashboard.</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40</a:t>
            </a:fld>
            <a:endParaRPr lang="en-US"/>
          </a:p>
        </p:txBody>
      </p:sp>
    </p:spTree>
    <p:extLst>
      <p:ext uri="{BB962C8B-B14F-4D97-AF65-F5344CB8AC3E}">
        <p14:creationId xmlns:p14="http://schemas.microsoft.com/office/powerpoint/2010/main" val="896125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one of our mobile teams the tester was communicating</a:t>
            </a:r>
            <a:r>
              <a:rPr lang="en-US" baseline="0" dirty="0" smtClean="0"/>
              <a:t> application quality using weather symbols. It was less of a forecast and more of a current conditions report. I was truly amazed as to how this </a:t>
            </a:r>
            <a:r>
              <a:rPr lang="en-US" baseline="0" dirty="0" smtClean="0"/>
              <a:t>helped </a:t>
            </a:r>
            <a:r>
              <a:rPr lang="en-US" baseline="0" dirty="0" smtClean="0"/>
              <a:t>the </a:t>
            </a:r>
            <a:r>
              <a:rPr lang="en-US" baseline="0" dirty="0" smtClean="0"/>
              <a:t>team work together. </a:t>
            </a:r>
            <a:r>
              <a:rPr lang="en-US" baseline="0" dirty="0" smtClean="0"/>
              <a:t>On a whiteboard visible to the team she would draw a symbol and have some anecdotal information next to it: Bug numbers and application area test status. Severe bugs, instabilities, and crashes would give you a thunderstorm. When the application areas were functional and performing well, the quality would show as bright and sunny. Maybe the team would even get a smiley and a rainbow. </a:t>
            </a:r>
            <a:r>
              <a:rPr lang="en-US" baseline="0" dirty="0" smtClean="0"/>
              <a:t>The team discussed - What </a:t>
            </a:r>
            <a:r>
              <a:rPr lang="en-US" baseline="0" dirty="0" smtClean="0"/>
              <a:t>do we need to do to get from the thunderstorm to the shining sun.     </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41</a:t>
            </a:fld>
            <a:endParaRPr lang="en-US"/>
          </a:p>
        </p:txBody>
      </p:sp>
    </p:spTree>
    <p:extLst>
      <p:ext uri="{BB962C8B-B14F-4D97-AF65-F5344CB8AC3E}">
        <p14:creationId xmlns:p14="http://schemas.microsoft.com/office/powerpoint/2010/main" val="1658339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the end for me…and its just beginning for you. Don’t be afraid! Take some of these tips and techniques</a:t>
            </a:r>
            <a:r>
              <a:rPr lang="en-US" baseline="0" dirty="0" smtClean="0"/>
              <a:t> and try them out. I guarantee you will find one or two of them that will speed up some routine tasks! </a:t>
            </a:r>
          </a:p>
          <a:p>
            <a:endParaRPr lang="en-US" baseline="0" dirty="0" smtClean="0"/>
          </a:p>
          <a:p>
            <a:r>
              <a:rPr lang="en-US" dirty="0" smtClean="0"/>
              <a:t>{Information |Description ={{en|1=</a:t>
            </a:r>
            <a:r>
              <a:rPr lang="en-US" dirty="0" err="1" smtClean="0"/>
              <a:t>Peggie</a:t>
            </a:r>
            <a:r>
              <a:rPr lang="en-US" dirty="0" smtClean="0"/>
              <a:t> Castle (aka Peggy Castle) &amp; Peter Graves in ''</a:t>
            </a:r>
            <a:r>
              <a:rPr lang="en-US" dirty="0" smtClean="0">
                <a:hlinkClick r:id="rId3" tooltip="en:Beginning of the End (film)"/>
              </a:rPr>
              <a:t>Beginning of the End</a:t>
            </a:r>
            <a:r>
              <a:rPr lang="en-US" dirty="0" smtClean="0"/>
              <a:t>'' - promotional poster}} |Source =[http://www.ebay.com/</a:t>
            </a:r>
            <a:r>
              <a:rPr lang="en-US" dirty="0" err="1" smtClean="0"/>
              <a:t>itm</a:t>
            </a:r>
            <a:r>
              <a:rPr lang="en-US" dirty="0" smtClean="0"/>
              <a:t>/THE-BEGINNING-OF-THE-END-PETER-GRAVES...</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43</a:t>
            </a:fld>
            <a:endParaRPr lang="en-US"/>
          </a:p>
        </p:txBody>
      </p:sp>
    </p:spTree>
    <p:extLst>
      <p:ext uri="{BB962C8B-B14F-4D97-AF65-F5344CB8AC3E}">
        <p14:creationId xmlns:p14="http://schemas.microsoft.com/office/powerpoint/2010/main" val="298588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began with the first humans Painting</a:t>
            </a:r>
            <a:r>
              <a:rPr lang="en-US" baseline="0" dirty="0" smtClean="0"/>
              <a:t> in caves. Crude images telling a story through pictures.</a:t>
            </a:r>
            <a:endParaRPr lang="en-US" dirty="0" smtClean="0"/>
          </a:p>
          <a:p>
            <a:endParaRPr lang="en-US" dirty="0" smtClean="0"/>
          </a:p>
          <a:p>
            <a:endParaRPr lang="en-US" dirty="0" smtClean="0"/>
          </a:p>
          <a:p>
            <a:r>
              <a:rPr lang="en-US" dirty="0" smtClean="0"/>
              <a:t>"Bestias11" by Clemens </a:t>
            </a:r>
            <a:r>
              <a:rPr lang="en-US" dirty="0" err="1" smtClean="0"/>
              <a:t>Schmillen</a:t>
            </a:r>
            <a:r>
              <a:rPr lang="en-US" dirty="0" smtClean="0"/>
              <a:t> - Own work. Licensed under CC BY-SA 3.0 via Wikimedia Commons - http://commons.wikimedia.org/wiki/File:Bestias11.JPG#mediaviewer/File:Bestias11.JPG</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4</a:t>
            </a:fld>
            <a:endParaRPr lang="en-US"/>
          </a:p>
        </p:txBody>
      </p:sp>
    </p:spTree>
    <p:extLst>
      <p:ext uri="{BB962C8B-B14F-4D97-AF65-F5344CB8AC3E}">
        <p14:creationId xmlns:p14="http://schemas.microsoft.com/office/powerpoint/2010/main" val="3018016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44</a:t>
            </a:fld>
            <a:endParaRPr lang="en-US"/>
          </a:p>
        </p:txBody>
      </p:sp>
    </p:spTree>
    <p:extLst>
      <p:ext uri="{BB962C8B-B14F-4D97-AF65-F5344CB8AC3E}">
        <p14:creationId xmlns:p14="http://schemas.microsoft.com/office/powerpoint/2010/main" val="4017044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ideograms - </a:t>
            </a:r>
            <a:r>
              <a:rPr lang="en-US" sz="1300" dirty="0"/>
              <a:t>a graphical symbol that represents an idea </a:t>
            </a:r>
          </a:p>
          <a:p>
            <a:r>
              <a:rPr lang="en-US" sz="1300" dirty="0"/>
              <a:t>That combine logographic, alphabetic, and ideographic elements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9599C73-6030-4F64-9950-7B9A8A869123}" type="slidenum">
              <a:rPr lang="en-US" smtClean="0"/>
              <a:t>5</a:t>
            </a:fld>
            <a:endParaRPr lang="en-US"/>
          </a:p>
        </p:txBody>
      </p:sp>
    </p:spTree>
    <p:extLst>
      <p:ext uri="{BB962C8B-B14F-4D97-AF65-F5344CB8AC3E}">
        <p14:creationId xmlns:p14="http://schemas.microsoft.com/office/powerpoint/2010/main" val="81097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the alphabet</a:t>
            </a:r>
          </a:p>
          <a:p>
            <a:endParaRPr lang="en-US" dirty="0" smtClean="0"/>
          </a:p>
          <a:p>
            <a:r>
              <a:rPr lang="en-US" dirty="0" smtClean="0"/>
              <a:t>http://www.citrinitas.com/history_of_viscom/images/alphabet/04.html </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6</a:t>
            </a:fld>
            <a:endParaRPr lang="en-US"/>
          </a:p>
        </p:txBody>
      </p:sp>
    </p:spTree>
    <p:extLst>
      <p:ext uri="{BB962C8B-B14F-4D97-AF65-F5344CB8AC3E}">
        <p14:creationId xmlns:p14="http://schemas.microsoft.com/office/powerpoint/2010/main" val="2273845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the printing press</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7</a:t>
            </a:fld>
            <a:endParaRPr lang="en-US"/>
          </a:p>
        </p:txBody>
      </p:sp>
    </p:spTree>
    <p:extLst>
      <p:ext uri="{BB962C8B-B14F-4D97-AF65-F5344CB8AC3E}">
        <p14:creationId xmlns:p14="http://schemas.microsoft.com/office/powerpoint/2010/main" val="401353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modernism</a:t>
            </a:r>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8</a:t>
            </a:fld>
            <a:endParaRPr lang="en-US"/>
          </a:p>
        </p:txBody>
      </p:sp>
    </p:spTree>
    <p:extLst>
      <p:ext uri="{BB962C8B-B14F-4D97-AF65-F5344CB8AC3E}">
        <p14:creationId xmlns:p14="http://schemas.microsoft.com/office/powerpoint/2010/main" val="2200093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3 dimensional data relationships </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599C73-6030-4F64-9950-7B9A8A869123}" type="slidenum">
              <a:rPr lang="en-US" smtClean="0"/>
              <a:t>9</a:t>
            </a:fld>
            <a:endParaRPr lang="en-US"/>
          </a:p>
        </p:txBody>
      </p:sp>
    </p:spTree>
    <p:extLst>
      <p:ext uri="{BB962C8B-B14F-4D97-AF65-F5344CB8AC3E}">
        <p14:creationId xmlns:p14="http://schemas.microsoft.com/office/powerpoint/2010/main" val="2745252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4951B66-4BA6-4FC5-82D7-4852BEBF2D7A}" type="datetimeFigureOut">
              <a:rPr lang="en-US" smtClean="0"/>
              <a:t>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E1FE5-AE4D-42B3-9BCA-18965E0B74DA}" type="slidenum">
              <a:rPr lang="en-US" smtClean="0"/>
              <a:t>‹#›</a:t>
            </a:fld>
            <a:endParaRPr lang="en-US"/>
          </a:p>
        </p:txBody>
      </p:sp>
    </p:spTree>
    <p:extLst>
      <p:ext uri="{BB962C8B-B14F-4D97-AF65-F5344CB8AC3E}">
        <p14:creationId xmlns:p14="http://schemas.microsoft.com/office/powerpoint/2010/main" val="2191665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951B66-4BA6-4FC5-82D7-4852BEBF2D7A}" type="datetimeFigureOut">
              <a:rPr lang="en-US" smtClean="0"/>
              <a:t>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E1FE5-AE4D-42B3-9BCA-18965E0B74DA}" type="slidenum">
              <a:rPr lang="en-US" smtClean="0"/>
              <a:t>‹#›</a:t>
            </a:fld>
            <a:endParaRPr lang="en-US"/>
          </a:p>
        </p:txBody>
      </p:sp>
    </p:spTree>
    <p:extLst>
      <p:ext uri="{BB962C8B-B14F-4D97-AF65-F5344CB8AC3E}">
        <p14:creationId xmlns:p14="http://schemas.microsoft.com/office/powerpoint/2010/main" val="251446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951B66-4BA6-4FC5-82D7-4852BEBF2D7A}" type="datetimeFigureOut">
              <a:rPr lang="en-US" smtClean="0"/>
              <a:t>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E1FE5-AE4D-42B3-9BCA-18965E0B74DA}" type="slidenum">
              <a:rPr lang="en-US" smtClean="0"/>
              <a:t>‹#›</a:t>
            </a:fld>
            <a:endParaRPr lang="en-US"/>
          </a:p>
        </p:txBody>
      </p:sp>
    </p:spTree>
    <p:extLst>
      <p:ext uri="{BB962C8B-B14F-4D97-AF65-F5344CB8AC3E}">
        <p14:creationId xmlns:p14="http://schemas.microsoft.com/office/powerpoint/2010/main" val="281191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951B66-4BA6-4FC5-82D7-4852BEBF2D7A}" type="datetimeFigureOut">
              <a:rPr lang="en-US" smtClean="0"/>
              <a:t>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E1FE5-AE4D-42B3-9BCA-18965E0B74DA}" type="slidenum">
              <a:rPr lang="en-US" smtClean="0"/>
              <a:t>‹#›</a:t>
            </a:fld>
            <a:endParaRPr lang="en-US"/>
          </a:p>
        </p:txBody>
      </p:sp>
    </p:spTree>
    <p:extLst>
      <p:ext uri="{BB962C8B-B14F-4D97-AF65-F5344CB8AC3E}">
        <p14:creationId xmlns:p14="http://schemas.microsoft.com/office/powerpoint/2010/main" val="4008426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951B66-4BA6-4FC5-82D7-4852BEBF2D7A}" type="datetimeFigureOut">
              <a:rPr lang="en-US" smtClean="0"/>
              <a:t>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6E1FE5-AE4D-42B3-9BCA-18965E0B74DA}" type="slidenum">
              <a:rPr lang="en-US" smtClean="0"/>
              <a:t>‹#›</a:t>
            </a:fld>
            <a:endParaRPr lang="en-US"/>
          </a:p>
        </p:txBody>
      </p:sp>
    </p:spTree>
    <p:extLst>
      <p:ext uri="{BB962C8B-B14F-4D97-AF65-F5344CB8AC3E}">
        <p14:creationId xmlns:p14="http://schemas.microsoft.com/office/powerpoint/2010/main" val="1985941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951B66-4BA6-4FC5-82D7-4852BEBF2D7A}" type="datetimeFigureOut">
              <a:rPr lang="en-US" smtClean="0"/>
              <a:t>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E1FE5-AE4D-42B3-9BCA-18965E0B74DA}" type="slidenum">
              <a:rPr lang="en-US" smtClean="0"/>
              <a:t>‹#›</a:t>
            </a:fld>
            <a:endParaRPr lang="en-US"/>
          </a:p>
        </p:txBody>
      </p:sp>
    </p:spTree>
    <p:extLst>
      <p:ext uri="{BB962C8B-B14F-4D97-AF65-F5344CB8AC3E}">
        <p14:creationId xmlns:p14="http://schemas.microsoft.com/office/powerpoint/2010/main" val="1737097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951B66-4BA6-4FC5-82D7-4852BEBF2D7A}" type="datetimeFigureOut">
              <a:rPr lang="en-US" smtClean="0"/>
              <a:t>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6E1FE5-AE4D-42B3-9BCA-18965E0B74DA}" type="slidenum">
              <a:rPr lang="en-US" smtClean="0"/>
              <a:t>‹#›</a:t>
            </a:fld>
            <a:endParaRPr lang="en-US"/>
          </a:p>
        </p:txBody>
      </p:sp>
    </p:spTree>
    <p:extLst>
      <p:ext uri="{BB962C8B-B14F-4D97-AF65-F5344CB8AC3E}">
        <p14:creationId xmlns:p14="http://schemas.microsoft.com/office/powerpoint/2010/main" val="19591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951B66-4BA6-4FC5-82D7-4852BEBF2D7A}" type="datetimeFigureOut">
              <a:rPr lang="en-US" smtClean="0"/>
              <a:t>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6E1FE5-AE4D-42B3-9BCA-18965E0B74DA}" type="slidenum">
              <a:rPr lang="en-US" smtClean="0"/>
              <a:t>‹#›</a:t>
            </a:fld>
            <a:endParaRPr lang="en-US"/>
          </a:p>
        </p:txBody>
      </p:sp>
    </p:spTree>
    <p:extLst>
      <p:ext uri="{BB962C8B-B14F-4D97-AF65-F5344CB8AC3E}">
        <p14:creationId xmlns:p14="http://schemas.microsoft.com/office/powerpoint/2010/main" val="13266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51B66-4BA6-4FC5-82D7-4852BEBF2D7A}" type="datetimeFigureOut">
              <a:rPr lang="en-US" smtClean="0"/>
              <a:t>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6E1FE5-AE4D-42B3-9BCA-18965E0B74DA}" type="slidenum">
              <a:rPr lang="en-US" smtClean="0"/>
              <a:t>‹#›</a:t>
            </a:fld>
            <a:endParaRPr lang="en-US"/>
          </a:p>
        </p:txBody>
      </p:sp>
    </p:spTree>
    <p:extLst>
      <p:ext uri="{BB962C8B-B14F-4D97-AF65-F5344CB8AC3E}">
        <p14:creationId xmlns:p14="http://schemas.microsoft.com/office/powerpoint/2010/main" val="3508398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951B66-4BA6-4FC5-82D7-4852BEBF2D7A}" type="datetimeFigureOut">
              <a:rPr lang="en-US" smtClean="0"/>
              <a:t>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E1FE5-AE4D-42B3-9BCA-18965E0B74DA}" type="slidenum">
              <a:rPr lang="en-US" smtClean="0"/>
              <a:t>‹#›</a:t>
            </a:fld>
            <a:endParaRPr lang="en-US"/>
          </a:p>
        </p:txBody>
      </p:sp>
    </p:spTree>
    <p:extLst>
      <p:ext uri="{BB962C8B-B14F-4D97-AF65-F5344CB8AC3E}">
        <p14:creationId xmlns:p14="http://schemas.microsoft.com/office/powerpoint/2010/main" val="214958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951B66-4BA6-4FC5-82D7-4852BEBF2D7A}" type="datetimeFigureOut">
              <a:rPr lang="en-US" smtClean="0"/>
              <a:t>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E1FE5-AE4D-42B3-9BCA-18965E0B74DA}" type="slidenum">
              <a:rPr lang="en-US" smtClean="0"/>
              <a:t>‹#›</a:t>
            </a:fld>
            <a:endParaRPr lang="en-US"/>
          </a:p>
        </p:txBody>
      </p:sp>
    </p:spTree>
    <p:extLst>
      <p:ext uri="{BB962C8B-B14F-4D97-AF65-F5344CB8AC3E}">
        <p14:creationId xmlns:p14="http://schemas.microsoft.com/office/powerpoint/2010/main" val="2071442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51B66-4BA6-4FC5-82D7-4852BEBF2D7A}" type="datetimeFigureOut">
              <a:rPr lang="en-US" smtClean="0"/>
              <a:t>1/7/2016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6E1FE5-AE4D-42B3-9BCA-18965E0B74DA}" type="slidenum">
              <a:rPr lang="en-US" smtClean="0"/>
              <a:t>‹#›</a:t>
            </a:fld>
            <a:endParaRPr lang="en-US"/>
          </a:p>
        </p:txBody>
      </p:sp>
    </p:spTree>
    <p:extLst>
      <p:ext uri="{BB962C8B-B14F-4D97-AF65-F5344CB8AC3E}">
        <p14:creationId xmlns:p14="http://schemas.microsoft.com/office/powerpoint/2010/main" val="36873666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657600"/>
            <a:ext cx="9195951" cy="13487400"/>
          </a:xfrm>
        </p:spPr>
      </p:pic>
      <p:sp>
        <p:nvSpPr>
          <p:cNvPr id="6" name="TextBox 5"/>
          <p:cNvSpPr txBox="1"/>
          <p:nvPr/>
        </p:nvSpPr>
        <p:spPr>
          <a:xfrm>
            <a:off x="2999509" y="152400"/>
            <a:ext cx="3124200" cy="1815882"/>
          </a:xfrm>
          <a:prstGeom prst="rect">
            <a:avLst/>
          </a:prstGeom>
          <a:noFill/>
        </p:spPr>
        <p:txBody>
          <a:bodyPr wrap="square" rtlCol="0">
            <a:spAutoFit/>
          </a:bodyPr>
          <a:lstStyle/>
          <a:p>
            <a:r>
              <a:rPr lang="en-US" sz="2800" dirty="0">
                <a:solidFill>
                  <a:srgbClr val="FF0000"/>
                </a:solidFill>
                <a:latin typeface="+mj-lt"/>
              </a:rPr>
              <a:t>Show It</a:t>
            </a:r>
            <a:r>
              <a:rPr lang="en-US" sz="2800" dirty="0" smtClean="0">
                <a:solidFill>
                  <a:srgbClr val="FF0000"/>
                </a:solidFill>
                <a:latin typeface="+mj-lt"/>
              </a:rPr>
              <a:t>!: </a:t>
            </a:r>
            <a:r>
              <a:rPr lang="en-US" sz="2800" dirty="0">
                <a:solidFill>
                  <a:srgbClr val="FF0000"/>
                </a:solidFill>
                <a:latin typeface="+mj-lt"/>
              </a:rPr>
              <a:t>Better Testing Through Visual Communication</a:t>
            </a:r>
          </a:p>
        </p:txBody>
      </p:sp>
      <p:sp>
        <p:nvSpPr>
          <p:cNvPr id="8" name="Subtitle 2"/>
          <p:cNvSpPr txBox="1">
            <a:spLocks/>
          </p:cNvSpPr>
          <p:nvPr/>
        </p:nvSpPr>
        <p:spPr>
          <a:xfrm>
            <a:off x="457200" y="5334000"/>
            <a:ext cx="8458200" cy="152400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smtClean="0">
              <a:solidFill>
                <a:srgbClr val="333333"/>
              </a:solidFill>
              <a:latin typeface="+mj-lt"/>
            </a:endParaRPr>
          </a:p>
          <a:p>
            <a:endParaRPr lang="en-US" dirty="0" smtClean="0">
              <a:solidFill>
                <a:srgbClr val="333333"/>
              </a:solidFill>
              <a:latin typeface="+mj-lt"/>
            </a:endParaRPr>
          </a:p>
          <a:p>
            <a:pPr marL="0" indent="0">
              <a:buNone/>
            </a:pPr>
            <a:r>
              <a:rPr lang="en-US" dirty="0" smtClean="0">
                <a:solidFill>
                  <a:srgbClr val="333333"/>
                </a:solidFill>
                <a:latin typeface="+mj-lt"/>
              </a:rPr>
              <a:t>Jess Lancaster					            @</a:t>
            </a:r>
            <a:r>
              <a:rPr lang="en-US" dirty="0" err="1">
                <a:solidFill>
                  <a:srgbClr val="333333"/>
                </a:solidFill>
                <a:latin typeface="+mj-lt"/>
              </a:rPr>
              <a:t>jessclancaster</a:t>
            </a:r>
            <a:endParaRPr lang="en-US" dirty="0">
              <a:solidFill>
                <a:srgbClr val="333333"/>
              </a:solidFill>
              <a:latin typeface="+mj-lt"/>
            </a:endParaRPr>
          </a:p>
          <a:p>
            <a:pPr marL="0" indent="0">
              <a:buNone/>
            </a:pPr>
            <a:r>
              <a:rPr lang="en-US" dirty="0">
                <a:solidFill>
                  <a:srgbClr val="333333"/>
                </a:solidFill>
                <a:latin typeface="+mj-lt"/>
              </a:rPr>
              <a:t>TechSmith </a:t>
            </a:r>
            <a:r>
              <a:rPr lang="en-US" dirty="0" smtClean="0">
                <a:solidFill>
                  <a:srgbClr val="333333"/>
                </a:solidFill>
                <a:latin typeface="+mj-lt"/>
              </a:rPr>
              <a:t>Corporation</a:t>
            </a:r>
            <a:r>
              <a:rPr lang="en-US" dirty="0">
                <a:solidFill>
                  <a:srgbClr val="333333"/>
                </a:solidFill>
                <a:latin typeface="+mj-lt"/>
              </a:rPr>
              <a:t> </a:t>
            </a:r>
            <a:r>
              <a:rPr lang="en-US" dirty="0" smtClean="0">
                <a:solidFill>
                  <a:srgbClr val="333333"/>
                </a:solidFill>
                <a:latin typeface="+mj-lt"/>
              </a:rPr>
              <a:t>                   </a:t>
            </a:r>
            <a:r>
              <a:rPr lang="en-US" sz="2600" dirty="0" smtClean="0">
                <a:solidFill>
                  <a:srgbClr val="333333"/>
                </a:solidFill>
                <a:latin typeface="+mj-lt"/>
              </a:rPr>
              <a:t>http://www.linkedin.com/in/jesslancaster</a:t>
            </a:r>
          </a:p>
        </p:txBody>
      </p:sp>
    </p:spTree>
    <p:extLst>
      <p:ext uri="{BB962C8B-B14F-4D97-AF65-F5344CB8AC3E}">
        <p14:creationId xmlns:p14="http://schemas.microsoft.com/office/powerpoint/2010/main" val="19878646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dirty="0"/>
          </a:p>
        </p:txBody>
      </p:sp>
      <p:pic>
        <p:nvPicPr>
          <p:cNvPr id="3074" name="Picture 2" descr="C:\Users\j.lancaster\Downloads\digital-34761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374084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3350"/>
            <a:ext cx="10287000" cy="68613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914080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 y="0"/>
            <a:ext cx="10284952"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Content Placeholder 1"/>
          <p:cNvSpPr>
            <a:spLocks noGrp="1"/>
          </p:cNvSpPr>
          <p:nvPr>
            <p:ph idx="1"/>
          </p:nvPr>
        </p:nvSpPr>
        <p:spPr>
          <a:xfrm>
            <a:off x="387596" y="381000"/>
            <a:ext cx="8229600" cy="3581400"/>
          </a:xfrm>
          <a:solidFill>
            <a:schemeClr val="tx2">
              <a:lumMod val="95000"/>
              <a:lumOff val="5000"/>
              <a:alpha val="50000"/>
            </a:schemeClr>
          </a:solidFill>
        </p:spPr>
        <p:txBody>
          <a:bodyPr>
            <a:normAutofit/>
          </a:bodyPr>
          <a:lstStyle/>
          <a:p>
            <a:pPr marL="0" indent="0" algn="ctr">
              <a:buNone/>
            </a:pPr>
            <a:r>
              <a:rPr lang="en-US" sz="4000" dirty="0">
                <a:latin typeface="+mj-lt"/>
              </a:rPr>
              <a:t>Major points to be considered</a:t>
            </a:r>
            <a:endParaRPr lang="en-US" sz="4000" dirty="0" smtClean="0">
              <a:latin typeface="+mj-lt"/>
            </a:endParaRPr>
          </a:p>
          <a:p>
            <a:pPr marL="0" indent="0">
              <a:buNone/>
            </a:pPr>
            <a:endParaRPr lang="en-US" sz="1600" dirty="0" smtClean="0">
              <a:latin typeface="+mj-lt"/>
            </a:endParaRPr>
          </a:p>
          <a:p>
            <a:pPr marL="0" indent="0" algn="ctr">
              <a:buNone/>
            </a:pPr>
            <a:r>
              <a:rPr lang="en-US" dirty="0" smtClean="0">
                <a:latin typeface="+mj-lt"/>
              </a:rPr>
              <a:t>Simplicity</a:t>
            </a:r>
          </a:p>
          <a:p>
            <a:pPr marL="0" indent="0" algn="ctr">
              <a:buNone/>
            </a:pPr>
            <a:r>
              <a:rPr lang="en-US" dirty="0" smtClean="0">
                <a:latin typeface="+mj-lt"/>
              </a:rPr>
              <a:t>Clarity</a:t>
            </a:r>
          </a:p>
          <a:p>
            <a:pPr marL="0" indent="0" algn="ctr">
              <a:buNone/>
            </a:pPr>
            <a:r>
              <a:rPr lang="en-US" dirty="0" smtClean="0">
                <a:latin typeface="+mj-lt"/>
              </a:rPr>
              <a:t>Distinctiveness</a:t>
            </a:r>
          </a:p>
          <a:p>
            <a:pPr marL="0" indent="0" algn="ctr">
              <a:buNone/>
            </a:pPr>
            <a:r>
              <a:rPr lang="en-US" dirty="0" smtClean="0">
                <a:latin typeface="+mj-lt"/>
              </a:rPr>
              <a:t>Emphasis</a:t>
            </a:r>
          </a:p>
        </p:txBody>
      </p:sp>
    </p:spTree>
    <p:extLst>
      <p:ext uri="{BB962C8B-B14F-4D97-AF65-F5344CB8AC3E}">
        <p14:creationId xmlns:p14="http://schemas.microsoft.com/office/powerpoint/2010/main" val="2109221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2" name="Content Placeholder 1"/>
          <p:cNvSpPr>
            <a:spLocks noGrp="1"/>
          </p:cNvSpPr>
          <p:nvPr>
            <p:ph idx="1"/>
          </p:nvPr>
        </p:nvSpPr>
        <p:spPr/>
        <p:txBody>
          <a:bodyPr/>
          <a:lstStyle/>
          <a:p>
            <a:endParaRPr lang="en-US" dirty="0"/>
          </a:p>
        </p:txBody>
      </p:sp>
      <p:pic>
        <p:nvPicPr>
          <p:cNvPr id="2050" name="Picture 2" descr="C:\Users\j.lancaster\Downloads\one-way-street-362172_19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6200" y="304800"/>
            <a:ext cx="4724400" cy="2554545"/>
          </a:xfrm>
          <a:prstGeom prst="rect">
            <a:avLst/>
          </a:prstGeom>
          <a:solidFill>
            <a:schemeClr val="bg2">
              <a:lumMod val="90000"/>
            </a:schemeClr>
          </a:solidFill>
        </p:spPr>
        <p:txBody>
          <a:bodyPr wrap="square" rtlCol="0">
            <a:spAutoFit/>
          </a:bodyPr>
          <a:lstStyle/>
          <a:p>
            <a:r>
              <a:rPr lang="en-US" sz="3200" dirty="0" smtClean="0">
                <a:solidFill>
                  <a:srgbClr val="333333"/>
                </a:solidFill>
                <a:latin typeface="+mj-lt"/>
              </a:rPr>
              <a:t>Visual communication </a:t>
            </a:r>
          </a:p>
          <a:p>
            <a:r>
              <a:rPr lang="en-US" sz="3200" dirty="0" smtClean="0">
                <a:solidFill>
                  <a:srgbClr val="333333"/>
                </a:solidFill>
                <a:latin typeface="+mj-lt"/>
              </a:rPr>
              <a:t>helps testers and their colleagues come together around information</a:t>
            </a:r>
            <a:endParaRPr lang="en-US" sz="3200" dirty="0">
              <a:solidFill>
                <a:srgbClr val="333333"/>
              </a:solidFill>
              <a:latin typeface="+mj-lt"/>
            </a:endParaRPr>
          </a:p>
        </p:txBody>
      </p:sp>
    </p:spTree>
    <p:extLst>
      <p:ext uri="{BB962C8B-B14F-4D97-AF65-F5344CB8AC3E}">
        <p14:creationId xmlns:p14="http://schemas.microsoft.com/office/powerpoint/2010/main" val="21136995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6800" y="-1905000"/>
            <a:ext cx="6858000" cy="996983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1219200" y="5105400"/>
            <a:ext cx="3581400" cy="584775"/>
          </a:xfrm>
          <a:prstGeom prst="rect">
            <a:avLst/>
          </a:prstGeom>
          <a:solidFill>
            <a:schemeClr val="bg2">
              <a:lumMod val="90000"/>
            </a:schemeClr>
          </a:solidFill>
        </p:spPr>
        <p:txBody>
          <a:bodyPr wrap="square" rtlCol="0">
            <a:spAutoFit/>
          </a:bodyPr>
          <a:lstStyle/>
          <a:p>
            <a:r>
              <a:rPr lang="en-US" sz="3200" dirty="0" smtClean="0">
                <a:solidFill>
                  <a:srgbClr val="333333"/>
                </a:solidFill>
                <a:latin typeface="+mj-lt"/>
              </a:rPr>
              <a:t>Deeper Meaning</a:t>
            </a:r>
            <a:endParaRPr lang="en-US" sz="3200" dirty="0">
              <a:solidFill>
                <a:srgbClr val="333333"/>
              </a:solidFill>
              <a:latin typeface="+mj-lt"/>
            </a:endParaRPr>
          </a:p>
        </p:txBody>
      </p:sp>
    </p:spTree>
    <p:extLst>
      <p:ext uri="{BB962C8B-B14F-4D97-AF65-F5344CB8AC3E}">
        <p14:creationId xmlns:p14="http://schemas.microsoft.com/office/powerpoint/2010/main" val="857136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0" y="6926"/>
            <a:ext cx="9144000" cy="68825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6456218" y="609600"/>
            <a:ext cx="2438400" cy="1077218"/>
          </a:xfrm>
          <a:prstGeom prst="rect">
            <a:avLst/>
          </a:prstGeom>
          <a:solidFill>
            <a:schemeClr val="bg2">
              <a:lumMod val="90000"/>
            </a:schemeClr>
          </a:solidFill>
        </p:spPr>
        <p:txBody>
          <a:bodyPr wrap="square" rtlCol="0">
            <a:spAutoFit/>
          </a:bodyPr>
          <a:lstStyle/>
          <a:p>
            <a:r>
              <a:rPr lang="en-US" sz="3200" dirty="0" smtClean="0">
                <a:solidFill>
                  <a:srgbClr val="333333"/>
                </a:solidFill>
                <a:latin typeface="+mj-lt"/>
              </a:rPr>
              <a:t>Words are confusing</a:t>
            </a:r>
            <a:endParaRPr lang="en-US" sz="3200" dirty="0">
              <a:solidFill>
                <a:srgbClr val="333333"/>
              </a:solidFill>
              <a:latin typeface="+mj-lt"/>
            </a:endParaRPr>
          </a:p>
        </p:txBody>
      </p:sp>
    </p:spTree>
    <p:extLst>
      <p:ext uri="{BB962C8B-B14F-4D97-AF65-F5344CB8AC3E}">
        <p14:creationId xmlns:p14="http://schemas.microsoft.com/office/powerpoint/2010/main" val="16445634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dirty="0"/>
          </a:p>
        </p:txBody>
      </p:sp>
      <p:pic>
        <p:nvPicPr>
          <p:cNvPr id="4" name="Picture 2" descr="C:\Users\j.lancaster\Downloads\hourglass-620397_19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5791200" y="228600"/>
            <a:ext cx="3200400" cy="2246769"/>
          </a:xfrm>
          <a:prstGeom prst="rect">
            <a:avLst/>
          </a:prstGeom>
          <a:solidFill>
            <a:schemeClr val="accent4">
              <a:lumMod val="60000"/>
              <a:lumOff val="40000"/>
            </a:schemeClr>
          </a:solidFill>
        </p:spPr>
        <p:txBody>
          <a:bodyPr wrap="square" rtlCol="0">
            <a:spAutoFit/>
          </a:bodyPr>
          <a:lstStyle/>
          <a:p>
            <a:pPr marL="0" lvl="1"/>
            <a:r>
              <a:rPr lang="en-US" sz="2800" dirty="0" smtClean="0">
                <a:solidFill>
                  <a:srgbClr val="333333"/>
                </a:solidFill>
                <a:latin typeface="+mj-lt"/>
              </a:rPr>
              <a:t>Visual communication is</a:t>
            </a:r>
          </a:p>
          <a:p>
            <a:pPr lvl="1" indent="-457200">
              <a:buFont typeface="Arial" panose="020B0604020202020204" pitchFamily="34" charset="0"/>
              <a:buChar char="•"/>
            </a:pPr>
            <a:r>
              <a:rPr lang="en-US" sz="2800" dirty="0" smtClean="0">
                <a:solidFill>
                  <a:srgbClr val="333333"/>
                </a:solidFill>
                <a:latin typeface="+mj-lt"/>
              </a:rPr>
              <a:t>Real time</a:t>
            </a:r>
          </a:p>
          <a:p>
            <a:pPr marL="457200" indent="-457200">
              <a:buFont typeface="Arial" panose="020B0604020202020204" pitchFamily="34" charset="0"/>
              <a:buChar char="•"/>
            </a:pPr>
            <a:r>
              <a:rPr lang="en-US" sz="2800" dirty="0" smtClean="0">
                <a:solidFill>
                  <a:srgbClr val="333333"/>
                </a:solidFill>
                <a:latin typeface="+mj-lt"/>
              </a:rPr>
              <a:t>A time savings</a:t>
            </a:r>
            <a:endParaRPr lang="en-US" sz="2800" dirty="0">
              <a:solidFill>
                <a:srgbClr val="333333"/>
              </a:solidFill>
              <a:latin typeface="+mj-lt"/>
            </a:endParaRPr>
          </a:p>
        </p:txBody>
      </p:sp>
    </p:spTree>
    <p:extLst>
      <p:ext uri="{BB962C8B-B14F-4D97-AF65-F5344CB8AC3E}">
        <p14:creationId xmlns:p14="http://schemas.microsoft.com/office/powerpoint/2010/main" val="1807646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33400"/>
            <a:ext cx="8319102" cy="5715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3485741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9800" b="1" dirty="0">
                <a:latin typeface="Curlz MT" panose="04040404050702020202" pitchFamily="82" charset="0"/>
              </a:rPr>
              <a:t>Squiggle Bugs</a:t>
            </a:r>
          </a:p>
        </p:txBody>
      </p:sp>
    </p:spTree>
    <p:extLst>
      <p:ext uri="{BB962C8B-B14F-4D97-AF65-F5344CB8AC3E}">
        <p14:creationId xmlns:p14="http://schemas.microsoft.com/office/powerpoint/2010/main" val="560085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15220" y="846138"/>
            <a:ext cx="9159220" cy="5135563"/>
          </a:xfrm>
          <a:prstGeom prst="rect">
            <a:avLst/>
          </a:prstGeom>
        </p:spPr>
      </p:pic>
    </p:spTree>
    <p:extLst>
      <p:ext uri="{BB962C8B-B14F-4D97-AF65-F5344CB8AC3E}">
        <p14:creationId xmlns:p14="http://schemas.microsoft.com/office/powerpoint/2010/main" val="28536460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33" y="0"/>
            <a:ext cx="9982533"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itle 2"/>
          <p:cNvSpPr>
            <a:spLocks noGrp="1"/>
          </p:cNvSpPr>
          <p:nvPr>
            <p:ph type="title"/>
          </p:nvPr>
        </p:nvSpPr>
        <p:spPr>
          <a:xfrm>
            <a:off x="2362200" y="2743200"/>
            <a:ext cx="5181600" cy="3429000"/>
          </a:xfrm>
          <a:noFill/>
        </p:spPr>
        <p:txBody>
          <a:bodyPr>
            <a:noAutofit/>
          </a:bodyPr>
          <a:lstStyle/>
          <a:p>
            <a:r>
              <a:rPr lang="en-US" sz="2400" dirty="0">
                <a:solidFill>
                  <a:schemeClr val="tx2">
                    <a:lumMod val="95000"/>
                    <a:lumOff val="5000"/>
                  </a:schemeClr>
                </a:solidFill>
              </a:rPr>
              <a:t>“Something is happening. We are becoming a visually mediated society. For many, understanding of the world is being accomplished, not through words, but by reading images.” </a:t>
            </a:r>
            <a:br>
              <a:rPr lang="en-US" sz="2400" dirty="0">
                <a:solidFill>
                  <a:schemeClr val="tx2">
                    <a:lumMod val="95000"/>
                    <a:lumOff val="5000"/>
                  </a:schemeClr>
                </a:solidFill>
              </a:rPr>
            </a:br>
            <a:r>
              <a:rPr lang="en-US" sz="1600" dirty="0" smtClean="0">
                <a:solidFill>
                  <a:schemeClr val="tx2">
                    <a:lumMod val="95000"/>
                    <a:lumOff val="5000"/>
                  </a:schemeClr>
                </a:solidFill>
              </a:rPr>
              <a:t> </a:t>
            </a:r>
            <a:r>
              <a:rPr lang="en-US" sz="2400" dirty="0" smtClean="0">
                <a:solidFill>
                  <a:schemeClr val="tx2">
                    <a:lumMod val="95000"/>
                    <a:lumOff val="5000"/>
                  </a:schemeClr>
                </a:solidFill>
              </a:rPr>
              <a:t/>
            </a:r>
            <a:br>
              <a:rPr lang="en-US" sz="2400" dirty="0" smtClean="0">
                <a:solidFill>
                  <a:schemeClr val="tx2">
                    <a:lumMod val="95000"/>
                    <a:lumOff val="5000"/>
                  </a:schemeClr>
                </a:solidFill>
              </a:rPr>
            </a:br>
            <a:r>
              <a:rPr lang="en-US" sz="2400" dirty="0" smtClean="0">
                <a:solidFill>
                  <a:schemeClr val="tx2">
                    <a:lumMod val="95000"/>
                    <a:lumOff val="5000"/>
                  </a:schemeClr>
                </a:solidFill>
              </a:rPr>
              <a:t>Paul </a:t>
            </a:r>
            <a:r>
              <a:rPr lang="en-US" sz="2400" dirty="0">
                <a:solidFill>
                  <a:schemeClr val="tx2">
                    <a:lumMod val="95000"/>
                    <a:lumOff val="5000"/>
                  </a:schemeClr>
                </a:solidFill>
              </a:rPr>
              <a:t>Martin Lester, “Syntactic Theory of Visual Communication” </a:t>
            </a:r>
          </a:p>
        </p:txBody>
      </p:sp>
    </p:spTree>
    <p:extLst>
      <p:ext uri="{BB962C8B-B14F-4D97-AF65-F5344CB8AC3E}">
        <p14:creationId xmlns:p14="http://schemas.microsoft.com/office/powerpoint/2010/main" val="755891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838200"/>
            <a:ext cx="9159220" cy="5135563"/>
          </a:xfrm>
          <a:prstGeom prst="rect">
            <a:avLst/>
          </a:prstGeom>
        </p:spPr>
      </p:pic>
    </p:spTree>
    <p:extLst>
      <p:ext uri="{BB962C8B-B14F-4D97-AF65-F5344CB8AC3E}">
        <p14:creationId xmlns:p14="http://schemas.microsoft.com/office/powerpoint/2010/main" val="35774259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863723"/>
            <a:ext cx="9151609" cy="5131296"/>
          </a:xfrm>
          <a:prstGeom prst="rect">
            <a:avLst/>
          </a:prstGeom>
        </p:spPr>
      </p:pic>
    </p:spTree>
    <p:extLst>
      <p:ext uri="{BB962C8B-B14F-4D97-AF65-F5344CB8AC3E}">
        <p14:creationId xmlns:p14="http://schemas.microsoft.com/office/powerpoint/2010/main" val="1635499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723" y="903278"/>
            <a:ext cx="9155723" cy="5133602"/>
          </a:xfrm>
          <a:prstGeom prst="rect">
            <a:avLst/>
          </a:prstGeom>
        </p:spPr>
      </p:pic>
    </p:spTree>
    <p:extLst>
      <p:ext uri="{BB962C8B-B14F-4D97-AF65-F5344CB8AC3E}">
        <p14:creationId xmlns:p14="http://schemas.microsoft.com/office/powerpoint/2010/main" val="9342874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15219" y="846138"/>
            <a:ext cx="9159219" cy="5135563"/>
          </a:xfrm>
          <a:prstGeom prst="rect">
            <a:avLst/>
          </a:prstGeom>
        </p:spPr>
      </p:pic>
    </p:spTree>
    <p:extLst>
      <p:ext uri="{BB962C8B-B14F-4D97-AF65-F5344CB8AC3E}">
        <p14:creationId xmlns:p14="http://schemas.microsoft.com/office/powerpoint/2010/main" val="33843529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2" name="Content Placeholder 1"/>
          <p:cNvSpPr>
            <a:spLocks noGrp="1"/>
          </p:cNvSpPr>
          <p:nvPr>
            <p:ph idx="1"/>
          </p:nvPr>
        </p:nvSpPr>
        <p:spPr/>
        <p:txBody>
          <a:bodyPr/>
          <a:lstStyle/>
          <a:p>
            <a:endParaRPr lang="en-US"/>
          </a:p>
        </p:txBody>
      </p:sp>
      <p:pic>
        <p:nvPicPr>
          <p:cNvPr id="8194" name="Picture 2" descr="C:\Users\j.lancaster\Downloads\thumb-42214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0"/>
            <a:ext cx="10288056"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94327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717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 y="13855"/>
            <a:ext cx="9125527" cy="68441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990600" y="1357745"/>
            <a:ext cx="4876800" cy="1200329"/>
          </a:xfrm>
          <a:prstGeom prst="rect">
            <a:avLst/>
          </a:prstGeom>
          <a:solidFill>
            <a:schemeClr val="bg1">
              <a:lumMod val="95000"/>
            </a:schemeClr>
          </a:solidFill>
        </p:spPr>
        <p:txBody>
          <a:bodyPr wrap="square" rtlCol="0">
            <a:spAutoFit/>
          </a:bodyPr>
          <a:lstStyle/>
          <a:p>
            <a:r>
              <a:rPr lang="en-US" sz="3600" dirty="0" smtClean="0">
                <a:solidFill>
                  <a:srgbClr val="333333"/>
                </a:solidFill>
                <a:latin typeface="+mj-lt"/>
              </a:rPr>
              <a:t>Organizing work with </a:t>
            </a:r>
          </a:p>
          <a:p>
            <a:r>
              <a:rPr lang="en-US" sz="3600" dirty="0" smtClean="0">
                <a:solidFill>
                  <a:srgbClr val="333333"/>
                </a:solidFill>
                <a:latin typeface="+mj-lt"/>
              </a:rPr>
              <a:t>visual representation</a:t>
            </a:r>
            <a:endParaRPr lang="en-US" sz="3600" dirty="0">
              <a:solidFill>
                <a:srgbClr val="333333"/>
              </a:solidFill>
              <a:latin typeface="+mj-lt"/>
            </a:endParaRPr>
          </a:p>
        </p:txBody>
      </p:sp>
    </p:spTree>
    <p:extLst>
      <p:ext uri="{BB962C8B-B14F-4D97-AF65-F5344CB8AC3E}">
        <p14:creationId xmlns:p14="http://schemas.microsoft.com/office/powerpoint/2010/main" val="1862795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C:\Users\j.lancaster\AppData\Local\Microsoft\Windows\Temporary Internet Files\Content.Outlook\NZFU4J7K\IMG_037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Arrow Connector 4"/>
          <p:cNvCxnSpPr/>
          <p:nvPr/>
        </p:nvCxnSpPr>
        <p:spPr>
          <a:xfrm>
            <a:off x="3657600" y="838200"/>
            <a:ext cx="0" cy="1752600"/>
          </a:xfrm>
          <a:prstGeom prst="straightConnector1">
            <a:avLst/>
          </a:prstGeom>
          <a:ln w="12700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43000" y="1068169"/>
            <a:ext cx="6858000" cy="646331"/>
          </a:xfrm>
          <a:prstGeom prst="rect">
            <a:avLst/>
          </a:prstGeom>
          <a:solidFill>
            <a:schemeClr val="bg1">
              <a:lumMod val="95000"/>
            </a:schemeClr>
          </a:solidFill>
        </p:spPr>
        <p:txBody>
          <a:bodyPr wrap="square" rtlCol="0">
            <a:spAutoFit/>
          </a:bodyPr>
          <a:lstStyle/>
          <a:p>
            <a:r>
              <a:rPr lang="en-US" sz="3600" dirty="0" smtClean="0">
                <a:solidFill>
                  <a:srgbClr val="333333"/>
                </a:solidFill>
                <a:latin typeface="+mj-lt"/>
              </a:rPr>
              <a:t>I fixed Derek’s task problem</a:t>
            </a:r>
            <a:endParaRPr lang="en-US" sz="3600" dirty="0">
              <a:solidFill>
                <a:srgbClr val="333333"/>
              </a:solidFill>
              <a:latin typeface="+mj-lt"/>
            </a:endParaRPr>
          </a:p>
        </p:txBody>
      </p:sp>
    </p:spTree>
    <p:extLst>
      <p:ext uri="{BB962C8B-B14F-4D97-AF65-F5344CB8AC3E}">
        <p14:creationId xmlns:p14="http://schemas.microsoft.com/office/powerpoint/2010/main" val="7670073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927" y="6927"/>
            <a:ext cx="9150927" cy="68372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838200" y="5257800"/>
            <a:ext cx="7315200" cy="1077218"/>
          </a:xfrm>
          <a:prstGeom prst="rect">
            <a:avLst/>
          </a:prstGeom>
          <a:solidFill>
            <a:schemeClr val="accent2">
              <a:lumMod val="20000"/>
              <a:lumOff val="80000"/>
            </a:schemeClr>
          </a:solidFill>
        </p:spPr>
        <p:txBody>
          <a:bodyPr wrap="square" rtlCol="0">
            <a:spAutoFit/>
          </a:bodyPr>
          <a:lstStyle/>
          <a:p>
            <a:r>
              <a:rPr lang="en-US" sz="3200" dirty="0">
                <a:solidFill>
                  <a:srgbClr val="333333"/>
                </a:solidFill>
                <a:latin typeface="+mj-lt"/>
              </a:rPr>
              <a:t>Clarifying </a:t>
            </a:r>
            <a:r>
              <a:rPr lang="en-US" sz="3200" dirty="0" smtClean="0">
                <a:solidFill>
                  <a:srgbClr val="333333"/>
                </a:solidFill>
                <a:latin typeface="+mj-lt"/>
              </a:rPr>
              <a:t>workflows </a:t>
            </a:r>
            <a:r>
              <a:rPr lang="en-US" sz="3200" dirty="0">
                <a:solidFill>
                  <a:srgbClr val="333333"/>
                </a:solidFill>
                <a:latin typeface="+mj-lt"/>
              </a:rPr>
              <a:t>with </a:t>
            </a:r>
            <a:r>
              <a:rPr lang="en-US" sz="3200" dirty="0" smtClean="0">
                <a:solidFill>
                  <a:srgbClr val="333333"/>
                </a:solidFill>
                <a:latin typeface="+mj-lt"/>
              </a:rPr>
              <a:t>designers, developers, and others</a:t>
            </a:r>
            <a:endParaRPr lang="en-US" sz="3200" dirty="0">
              <a:solidFill>
                <a:srgbClr val="333333"/>
              </a:solidFill>
              <a:latin typeface="+mj-lt"/>
            </a:endParaRPr>
          </a:p>
        </p:txBody>
      </p:sp>
    </p:spTree>
    <p:extLst>
      <p:ext uri="{BB962C8B-B14F-4D97-AF65-F5344CB8AC3E}">
        <p14:creationId xmlns:p14="http://schemas.microsoft.com/office/powerpoint/2010/main" val="36940336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98956" cy="5257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2098964" y="5410200"/>
            <a:ext cx="5063836" cy="1077218"/>
          </a:xfrm>
          <a:prstGeom prst="rect">
            <a:avLst/>
          </a:prstGeom>
          <a:solidFill>
            <a:schemeClr val="accent2">
              <a:lumMod val="60000"/>
              <a:lumOff val="40000"/>
            </a:schemeClr>
          </a:solidFill>
        </p:spPr>
        <p:txBody>
          <a:bodyPr wrap="square" rtlCol="0">
            <a:spAutoFit/>
          </a:bodyPr>
          <a:lstStyle/>
          <a:p>
            <a:r>
              <a:rPr lang="en-US" sz="3200" dirty="0" smtClean="0">
                <a:solidFill>
                  <a:srgbClr val="333333"/>
                </a:solidFill>
                <a:latin typeface="+mj-lt"/>
              </a:rPr>
              <a:t>For organizing your test designs – don’t write it</a:t>
            </a:r>
            <a:endParaRPr lang="en-US" sz="3200" dirty="0">
              <a:solidFill>
                <a:srgbClr val="333333"/>
              </a:solidFill>
              <a:latin typeface="+mj-lt"/>
            </a:endParaRPr>
          </a:p>
        </p:txBody>
      </p:sp>
    </p:spTree>
    <p:extLst>
      <p:ext uri="{BB962C8B-B14F-4D97-AF65-F5344CB8AC3E}">
        <p14:creationId xmlns:p14="http://schemas.microsoft.com/office/powerpoint/2010/main" val="1708300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srcRect t="-2087"/>
          <a:stretch/>
        </p:blipFill>
        <p:spPr>
          <a:xfrm>
            <a:off x="0" y="-143108"/>
            <a:ext cx="9144000" cy="7001108"/>
          </a:xfrm>
        </p:spPr>
      </p:pic>
    </p:spTree>
    <p:extLst>
      <p:ext uri="{BB962C8B-B14F-4D97-AF65-F5344CB8AC3E}">
        <p14:creationId xmlns:p14="http://schemas.microsoft.com/office/powerpoint/2010/main" val="631315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980885"/>
            <a:ext cx="11811000" cy="78755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p:nvPr/>
        </p:nvSpPr>
        <p:spPr>
          <a:xfrm>
            <a:off x="533400" y="5105400"/>
            <a:ext cx="8077200" cy="1569660"/>
          </a:xfrm>
          <a:prstGeom prst="rect">
            <a:avLst/>
          </a:prstGeom>
          <a:solidFill>
            <a:schemeClr val="bg1">
              <a:lumMod val="50000"/>
            </a:schemeClr>
          </a:solidFill>
        </p:spPr>
        <p:txBody>
          <a:bodyPr wrap="square" rtlCol="0">
            <a:spAutoFit/>
          </a:bodyPr>
          <a:lstStyle/>
          <a:p>
            <a:r>
              <a:rPr lang="en-US" sz="3200" dirty="0" smtClean="0">
                <a:solidFill>
                  <a:schemeClr val="bg1"/>
                </a:solidFill>
                <a:latin typeface="+mj-lt"/>
              </a:rPr>
              <a:t>Visual communication is the translation of ideas, stories, and concepts that are largely word-based into a visual format</a:t>
            </a:r>
          </a:p>
        </p:txBody>
      </p:sp>
    </p:spTree>
    <p:extLst>
      <p:ext uri="{BB962C8B-B14F-4D97-AF65-F5344CB8AC3E}">
        <p14:creationId xmlns:p14="http://schemas.microsoft.com/office/powerpoint/2010/main" val="19239877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0"/>
            <a:ext cx="10360241"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609600" y="609600"/>
            <a:ext cx="4419600" cy="1077218"/>
          </a:xfrm>
          <a:prstGeom prst="rect">
            <a:avLst/>
          </a:prstGeom>
          <a:solidFill>
            <a:schemeClr val="accent2">
              <a:lumMod val="60000"/>
              <a:lumOff val="40000"/>
            </a:schemeClr>
          </a:solidFill>
        </p:spPr>
        <p:txBody>
          <a:bodyPr wrap="square" rtlCol="0">
            <a:spAutoFit/>
          </a:bodyPr>
          <a:lstStyle/>
          <a:p>
            <a:r>
              <a:rPr lang="en-US" sz="3200" dirty="0" smtClean="0">
                <a:solidFill>
                  <a:srgbClr val="333333"/>
                </a:solidFill>
                <a:latin typeface="+mj-lt"/>
              </a:rPr>
              <a:t>For organizing your test designs – Show It!</a:t>
            </a:r>
            <a:endParaRPr lang="en-US" sz="3200" dirty="0">
              <a:solidFill>
                <a:srgbClr val="333333"/>
              </a:solidFill>
              <a:latin typeface="+mj-lt"/>
            </a:endParaRPr>
          </a:p>
        </p:txBody>
      </p:sp>
    </p:spTree>
    <p:extLst>
      <p:ext uri="{BB962C8B-B14F-4D97-AF65-F5344CB8AC3E}">
        <p14:creationId xmlns:p14="http://schemas.microsoft.com/office/powerpoint/2010/main" val="29595523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9140"/>
            <a:ext cx="9144000" cy="63275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extBox 5"/>
          <p:cNvSpPr txBox="1"/>
          <p:nvPr/>
        </p:nvSpPr>
        <p:spPr>
          <a:xfrm>
            <a:off x="249382" y="335340"/>
            <a:ext cx="3636818" cy="1569660"/>
          </a:xfrm>
          <a:prstGeom prst="rect">
            <a:avLst/>
          </a:prstGeom>
          <a:solidFill>
            <a:schemeClr val="accent2">
              <a:lumMod val="60000"/>
              <a:lumOff val="40000"/>
            </a:schemeClr>
          </a:solidFill>
        </p:spPr>
        <p:txBody>
          <a:bodyPr wrap="square" rtlCol="0">
            <a:spAutoFit/>
          </a:bodyPr>
          <a:lstStyle/>
          <a:p>
            <a:r>
              <a:rPr lang="en-US" sz="3200" dirty="0" smtClean="0">
                <a:solidFill>
                  <a:srgbClr val="333333"/>
                </a:solidFill>
                <a:latin typeface="+mj-lt"/>
              </a:rPr>
              <a:t>For tracking your test cases and execution results</a:t>
            </a:r>
            <a:endParaRPr lang="en-US" sz="3200" dirty="0">
              <a:solidFill>
                <a:srgbClr val="333333"/>
              </a:solidFill>
              <a:latin typeface="+mj-lt"/>
            </a:endParaRPr>
          </a:p>
        </p:txBody>
      </p:sp>
    </p:spTree>
    <p:extLst>
      <p:ext uri="{BB962C8B-B14F-4D97-AF65-F5344CB8AC3E}">
        <p14:creationId xmlns:p14="http://schemas.microsoft.com/office/powerpoint/2010/main" val="3551542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886" y="10886"/>
            <a:ext cx="9154886" cy="68431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418022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217461" y="0"/>
            <a:ext cx="5926539"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381000" y="1600200"/>
            <a:ext cx="2590800" cy="2554545"/>
          </a:xfrm>
          <a:prstGeom prst="rect">
            <a:avLst/>
          </a:prstGeom>
          <a:solidFill>
            <a:schemeClr val="accent2">
              <a:lumMod val="60000"/>
              <a:lumOff val="40000"/>
            </a:schemeClr>
          </a:solidFill>
        </p:spPr>
        <p:txBody>
          <a:bodyPr wrap="square" rtlCol="0">
            <a:spAutoFit/>
          </a:bodyPr>
          <a:lstStyle/>
          <a:p>
            <a:r>
              <a:rPr lang="en-US" sz="3200" dirty="0" smtClean="0">
                <a:solidFill>
                  <a:srgbClr val="333333"/>
                </a:solidFill>
                <a:latin typeface="+mj-lt"/>
              </a:rPr>
              <a:t>For tracking your test session notes or test results</a:t>
            </a:r>
            <a:endParaRPr lang="en-US" sz="3200" dirty="0">
              <a:solidFill>
                <a:srgbClr val="333333"/>
              </a:solidFill>
              <a:latin typeface="+mj-lt"/>
            </a:endParaRPr>
          </a:p>
        </p:txBody>
      </p:sp>
    </p:spTree>
    <p:extLst>
      <p:ext uri="{BB962C8B-B14F-4D97-AF65-F5344CB8AC3E}">
        <p14:creationId xmlns:p14="http://schemas.microsoft.com/office/powerpoint/2010/main" val="18987984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200" y="1905000"/>
            <a:ext cx="8957030" cy="32923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1600200" y="381000"/>
            <a:ext cx="5638800" cy="1077218"/>
          </a:xfrm>
          <a:prstGeom prst="rect">
            <a:avLst/>
          </a:prstGeom>
          <a:solidFill>
            <a:schemeClr val="accent2">
              <a:lumMod val="60000"/>
              <a:lumOff val="40000"/>
            </a:schemeClr>
          </a:solidFill>
        </p:spPr>
        <p:txBody>
          <a:bodyPr wrap="square" rtlCol="0">
            <a:spAutoFit/>
          </a:bodyPr>
          <a:lstStyle/>
          <a:p>
            <a:r>
              <a:rPr lang="en-US" sz="3200" dirty="0" smtClean="0">
                <a:solidFill>
                  <a:srgbClr val="333333"/>
                </a:solidFill>
                <a:latin typeface="+mj-lt"/>
              </a:rPr>
              <a:t>To represent collaboration on regression test cycles </a:t>
            </a:r>
            <a:endParaRPr lang="en-US" sz="3200" dirty="0">
              <a:solidFill>
                <a:srgbClr val="333333"/>
              </a:solidFill>
              <a:latin typeface="+mj-lt"/>
            </a:endParaRPr>
          </a:p>
        </p:txBody>
      </p:sp>
    </p:spTree>
    <p:extLst>
      <p:ext uri="{BB962C8B-B14F-4D97-AF65-F5344CB8AC3E}">
        <p14:creationId xmlns:p14="http://schemas.microsoft.com/office/powerpoint/2010/main" val="8079768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pic>
        <p:nvPicPr>
          <p:cNvPr id="1026" name="Picture 2" descr="C:\Users\j.lancaster\Downloads\children-59331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1" y="1"/>
            <a:ext cx="1028700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152400" y="3810000"/>
            <a:ext cx="4447309" cy="1569660"/>
          </a:xfrm>
          <a:prstGeom prst="rect">
            <a:avLst/>
          </a:prstGeom>
          <a:solidFill>
            <a:schemeClr val="accent2">
              <a:lumMod val="60000"/>
              <a:lumOff val="40000"/>
            </a:schemeClr>
          </a:solidFill>
        </p:spPr>
        <p:txBody>
          <a:bodyPr wrap="square" rtlCol="0">
            <a:spAutoFit/>
          </a:bodyPr>
          <a:lstStyle/>
          <a:p>
            <a:r>
              <a:rPr lang="en-US" sz="3200" dirty="0" smtClean="0">
                <a:solidFill>
                  <a:srgbClr val="333333"/>
                </a:solidFill>
                <a:latin typeface="+mj-lt"/>
              </a:rPr>
              <a:t>To screen record test sessions and share features</a:t>
            </a:r>
            <a:endParaRPr lang="en-US" sz="3200" dirty="0">
              <a:solidFill>
                <a:srgbClr val="333333"/>
              </a:solidFill>
              <a:latin typeface="+mj-lt"/>
            </a:endParaRPr>
          </a:p>
        </p:txBody>
      </p:sp>
    </p:spTree>
    <p:extLst>
      <p:ext uri="{BB962C8B-B14F-4D97-AF65-F5344CB8AC3E}">
        <p14:creationId xmlns:p14="http://schemas.microsoft.com/office/powerpoint/2010/main" val="13872714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2426" y="228600"/>
            <a:ext cx="7680960" cy="914400"/>
          </a:xfrm>
        </p:spPr>
        <p:txBody>
          <a:bodyPr/>
          <a:lstStyle/>
          <a:p>
            <a:endParaRPr lang="en-US"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0" y="6927"/>
            <a:ext cx="9144000" cy="685107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a:spLocks/>
          </p:cNvSpPr>
          <p:nvPr/>
        </p:nvSpPr>
        <p:spPr>
          <a:xfrm>
            <a:off x="533400" y="1066800"/>
            <a:ext cx="3581400" cy="2308324"/>
          </a:xfrm>
          <a:prstGeom prst="rect">
            <a:avLst/>
          </a:prstGeom>
          <a:solidFill>
            <a:schemeClr val="accent2">
              <a:lumMod val="60000"/>
              <a:lumOff val="40000"/>
            </a:schemeClr>
          </a:solidFill>
        </p:spPr>
        <p:txBody>
          <a:bodyPr wrap="square" lIns="365760" tIns="182880" bIns="274320" rtlCol="0">
            <a:spAutoFit/>
          </a:bodyPr>
          <a:lstStyle/>
          <a:p>
            <a:r>
              <a:rPr lang="en-US" sz="4000" dirty="0" smtClean="0">
                <a:solidFill>
                  <a:srgbClr val="333333"/>
                </a:solidFill>
                <a:latin typeface="+mj-lt"/>
              </a:rPr>
              <a:t>Bugs can be referenced as pictures</a:t>
            </a:r>
            <a:endParaRPr lang="en-US" sz="4000" dirty="0">
              <a:solidFill>
                <a:srgbClr val="333333"/>
              </a:solidFill>
              <a:latin typeface="+mj-lt"/>
            </a:endParaRPr>
          </a:p>
        </p:txBody>
      </p:sp>
    </p:spTree>
    <p:extLst>
      <p:ext uri="{BB962C8B-B14F-4D97-AF65-F5344CB8AC3E}">
        <p14:creationId xmlns:p14="http://schemas.microsoft.com/office/powerpoint/2010/main" val="39758136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lancaster\Downloads\tiger-beetle-5620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782"/>
            <a:ext cx="10441517" cy="683721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3048000" y="4953000"/>
            <a:ext cx="4724400" cy="1077218"/>
          </a:xfrm>
          <a:prstGeom prst="rect">
            <a:avLst/>
          </a:prstGeom>
          <a:solidFill>
            <a:schemeClr val="accent2">
              <a:lumMod val="60000"/>
              <a:lumOff val="40000"/>
            </a:schemeClr>
          </a:solidFill>
        </p:spPr>
        <p:txBody>
          <a:bodyPr wrap="square" rtlCol="0">
            <a:spAutoFit/>
          </a:bodyPr>
          <a:lstStyle/>
          <a:p>
            <a:r>
              <a:rPr lang="en-US" sz="3200" dirty="0" smtClean="0">
                <a:solidFill>
                  <a:srgbClr val="333333"/>
                </a:solidFill>
                <a:latin typeface="+mj-lt"/>
              </a:rPr>
              <a:t>To provide narrated videos of the ugly bugs</a:t>
            </a:r>
            <a:endParaRPr lang="en-US" sz="3200" dirty="0">
              <a:solidFill>
                <a:srgbClr val="333333"/>
              </a:solidFill>
              <a:latin typeface="+mj-lt"/>
            </a:endParaRPr>
          </a:p>
        </p:txBody>
      </p:sp>
    </p:spTree>
    <p:extLst>
      <p:ext uri="{BB962C8B-B14F-4D97-AF65-F5344CB8AC3E}">
        <p14:creationId xmlns:p14="http://schemas.microsoft.com/office/powerpoint/2010/main" val="16682502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48200" y="0"/>
            <a:ext cx="3886199" cy="686115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381000" y="1600200"/>
            <a:ext cx="3276600" cy="3539430"/>
          </a:xfrm>
          <a:prstGeom prst="rect">
            <a:avLst/>
          </a:prstGeom>
          <a:solidFill>
            <a:schemeClr val="accent4">
              <a:lumMod val="40000"/>
              <a:lumOff val="60000"/>
            </a:schemeClr>
          </a:solidFill>
        </p:spPr>
        <p:txBody>
          <a:bodyPr wrap="square" rtlCol="0">
            <a:spAutoFit/>
          </a:bodyPr>
          <a:lstStyle/>
          <a:p>
            <a:r>
              <a:rPr lang="en-US" sz="3200" dirty="0" smtClean="0">
                <a:solidFill>
                  <a:srgbClr val="333333"/>
                </a:solidFill>
                <a:latin typeface="+mj-lt"/>
              </a:rPr>
              <a:t>Mobile - Take pictures of test steps and bugs on your device and transfer them to your computer</a:t>
            </a:r>
            <a:endParaRPr lang="en-US" sz="3200" dirty="0">
              <a:solidFill>
                <a:srgbClr val="333333"/>
              </a:solidFill>
              <a:latin typeface="+mj-lt"/>
            </a:endParaRPr>
          </a:p>
        </p:txBody>
      </p:sp>
    </p:spTree>
    <p:extLst>
      <p:ext uri="{BB962C8B-B14F-4D97-AF65-F5344CB8AC3E}">
        <p14:creationId xmlns:p14="http://schemas.microsoft.com/office/powerpoint/2010/main" val="2832894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3854"/>
            <a:ext cx="7086600" cy="683364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2517991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3350"/>
            <a:ext cx="10287000" cy="68613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0742431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72000" y="-1"/>
            <a:ext cx="4558145" cy="687504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381000" y="2438400"/>
            <a:ext cx="3733800" cy="1569660"/>
          </a:xfrm>
          <a:prstGeom prst="rect">
            <a:avLst/>
          </a:prstGeom>
          <a:solidFill>
            <a:schemeClr val="accent4">
              <a:lumMod val="40000"/>
              <a:lumOff val="60000"/>
            </a:schemeClr>
          </a:solidFill>
        </p:spPr>
        <p:txBody>
          <a:bodyPr wrap="square" rtlCol="0">
            <a:spAutoFit/>
          </a:bodyPr>
          <a:lstStyle/>
          <a:p>
            <a:r>
              <a:rPr lang="en-US" sz="3200" dirty="0" smtClean="0">
                <a:solidFill>
                  <a:srgbClr val="333333"/>
                </a:solidFill>
                <a:latin typeface="+mj-lt"/>
              </a:rPr>
              <a:t>Communicating Test Status, Risk, and Quality </a:t>
            </a:r>
            <a:endParaRPr lang="en-US" sz="3200" dirty="0">
              <a:solidFill>
                <a:srgbClr val="333333"/>
              </a:solidFill>
              <a:latin typeface="+mj-lt"/>
            </a:endParaRPr>
          </a:p>
        </p:txBody>
      </p:sp>
    </p:spTree>
    <p:extLst>
      <p:ext uri="{BB962C8B-B14F-4D97-AF65-F5344CB8AC3E}">
        <p14:creationId xmlns:p14="http://schemas.microsoft.com/office/powerpoint/2010/main" val="30746530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3459795" y="457200"/>
            <a:ext cx="5684205" cy="5703807"/>
          </a:xfrm>
          <a:prstGeom prst="rect">
            <a:avLst/>
          </a:prstGeom>
        </p:spPr>
      </p:pic>
      <p:sp>
        <p:nvSpPr>
          <p:cNvPr id="6" name="TextBox 5"/>
          <p:cNvSpPr txBox="1"/>
          <p:nvPr/>
        </p:nvSpPr>
        <p:spPr>
          <a:xfrm>
            <a:off x="152400" y="1727219"/>
            <a:ext cx="3124200" cy="2062103"/>
          </a:xfrm>
          <a:prstGeom prst="rect">
            <a:avLst/>
          </a:prstGeom>
          <a:solidFill>
            <a:schemeClr val="accent4">
              <a:lumMod val="40000"/>
              <a:lumOff val="60000"/>
            </a:schemeClr>
          </a:solidFill>
        </p:spPr>
        <p:txBody>
          <a:bodyPr wrap="square" rtlCol="0">
            <a:spAutoFit/>
          </a:bodyPr>
          <a:lstStyle/>
          <a:p>
            <a:r>
              <a:rPr lang="en-US" sz="3200" dirty="0" smtClean="0">
                <a:solidFill>
                  <a:srgbClr val="333333"/>
                </a:solidFill>
                <a:latin typeface="+mj-lt"/>
              </a:rPr>
              <a:t>Communicate Application Quality via Symbols</a:t>
            </a:r>
            <a:endParaRPr lang="en-US" sz="3200" dirty="0">
              <a:solidFill>
                <a:srgbClr val="333333"/>
              </a:solidFill>
              <a:latin typeface="+mj-lt"/>
            </a:endParaRPr>
          </a:p>
        </p:txBody>
      </p:sp>
    </p:spTree>
    <p:extLst>
      <p:ext uri="{BB962C8B-B14F-4D97-AF65-F5344CB8AC3E}">
        <p14:creationId xmlns:p14="http://schemas.microsoft.com/office/powerpoint/2010/main" val="2032623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lancaster\Downloads\silhouette Of Man With Camera And Big Lens At Sunset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915" y="0"/>
            <a:ext cx="1027583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94855" y="533400"/>
            <a:ext cx="4696691" cy="1077218"/>
          </a:xfrm>
          <a:prstGeom prst="rect">
            <a:avLst/>
          </a:prstGeom>
          <a:solidFill>
            <a:schemeClr val="accent4">
              <a:lumMod val="40000"/>
              <a:lumOff val="60000"/>
              <a:alpha val="43000"/>
            </a:schemeClr>
          </a:solidFill>
        </p:spPr>
        <p:txBody>
          <a:bodyPr wrap="square" rtlCol="0">
            <a:spAutoFit/>
          </a:bodyPr>
          <a:lstStyle/>
          <a:p>
            <a:r>
              <a:rPr lang="en-US" sz="3200" dirty="0" smtClean="0">
                <a:solidFill>
                  <a:srgbClr val="333333"/>
                </a:solidFill>
                <a:latin typeface="+mj-lt"/>
              </a:rPr>
              <a:t>Communicate </a:t>
            </a:r>
            <a:r>
              <a:rPr lang="en-US" sz="3200" dirty="0">
                <a:solidFill>
                  <a:srgbClr val="333333"/>
                </a:solidFill>
                <a:latin typeface="+mj-lt"/>
              </a:rPr>
              <a:t>v</a:t>
            </a:r>
            <a:r>
              <a:rPr lang="en-US" sz="3200" dirty="0" smtClean="0">
                <a:solidFill>
                  <a:srgbClr val="333333"/>
                </a:solidFill>
                <a:latin typeface="+mj-lt"/>
              </a:rPr>
              <a:t>isually because…</a:t>
            </a:r>
            <a:endParaRPr lang="en-US" sz="3200" dirty="0">
              <a:solidFill>
                <a:srgbClr val="333333"/>
              </a:solidFill>
              <a:latin typeface="+mj-lt"/>
            </a:endParaRPr>
          </a:p>
        </p:txBody>
      </p:sp>
      <p:sp>
        <p:nvSpPr>
          <p:cNvPr id="7" name="TextBox 6"/>
          <p:cNvSpPr txBox="1"/>
          <p:nvPr/>
        </p:nvSpPr>
        <p:spPr>
          <a:xfrm>
            <a:off x="3678382" y="2362200"/>
            <a:ext cx="5465618" cy="2677656"/>
          </a:xfrm>
          <a:prstGeom prst="rect">
            <a:avLst/>
          </a:prstGeom>
          <a:solidFill>
            <a:schemeClr val="accent4">
              <a:lumMod val="40000"/>
              <a:lumOff val="60000"/>
              <a:alpha val="43000"/>
            </a:schemeClr>
          </a:solidFill>
        </p:spPr>
        <p:txBody>
          <a:bodyPr wrap="square" rtlCol="0">
            <a:spAutoFit/>
          </a:bodyPr>
          <a:lstStyle/>
          <a:p>
            <a:pPr marL="457200" indent="-457200">
              <a:buFont typeface="Arial" panose="020B0604020202020204" pitchFamily="34" charset="0"/>
              <a:buChar char="•"/>
            </a:pPr>
            <a:r>
              <a:rPr lang="en-US" sz="2800" dirty="0" smtClean="0">
                <a:solidFill>
                  <a:srgbClr val="333333"/>
                </a:solidFill>
                <a:latin typeface="+mj-lt"/>
              </a:rPr>
              <a:t>Words can be confusing</a:t>
            </a:r>
          </a:p>
          <a:p>
            <a:pPr marL="457200" indent="-457200">
              <a:buFont typeface="Arial" panose="020B0604020202020204" pitchFamily="34" charset="0"/>
              <a:buChar char="•"/>
            </a:pPr>
            <a:r>
              <a:rPr lang="en-US" sz="2800" dirty="0" smtClean="0">
                <a:solidFill>
                  <a:srgbClr val="333333"/>
                </a:solidFill>
                <a:latin typeface="+mj-lt"/>
              </a:rPr>
              <a:t>Your ideas land with power</a:t>
            </a:r>
          </a:p>
          <a:p>
            <a:pPr marL="457200" indent="-457200">
              <a:buFont typeface="Arial" panose="020B0604020202020204" pitchFamily="34" charset="0"/>
              <a:buChar char="•"/>
            </a:pPr>
            <a:r>
              <a:rPr lang="en-US" sz="2800" dirty="0" smtClean="0">
                <a:solidFill>
                  <a:srgbClr val="333333"/>
                </a:solidFill>
                <a:latin typeface="+mj-lt"/>
              </a:rPr>
              <a:t>Save time</a:t>
            </a:r>
          </a:p>
          <a:p>
            <a:pPr marL="457200" indent="-457200">
              <a:buFont typeface="Arial" panose="020B0604020202020204" pitchFamily="34" charset="0"/>
              <a:buChar char="•"/>
            </a:pPr>
            <a:r>
              <a:rPr lang="en-US" sz="2800" dirty="0" smtClean="0">
                <a:solidFill>
                  <a:srgbClr val="333333"/>
                </a:solidFill>
                <a:latin typeface="+mj-lt"/>
              </a:rPr>
              <a:t>Bring people together</a:t>
            </a:r>
          </a:p>
          <a:p>
            <a:pPr marL="457200" indent="-457200">
              <a:buFont typeface="Arial" panose="020B0604020202020204" pitchFamily="34" charset="0"/>
              <a:buChar char="•"/>
            </a:pPr>
            <a:r>
              <a:rPr lang="en-US" sz="2800" dirty="0" smtClean="0">
                <a:solidFill>
                  <a:srgbClr val="333333"/>
                </a:solidFill>
                <a:latin typeface="+mj-lt"/>
              </a:rPr>
              <a:t>People retain more of what you communicate</a:t>
            </a:r>
          </a:p>
        </p:txBody>
      </p:sp>
    </p:spTree>
    <p:extLst>
      <p:ext uri="{BB962C8B-B14F-4D97-AF65-F5344CB8AC3E}">
        <p14:creationId xmlns:p14="http://schemas.microsoft.com/office/powerpoint/2010/main" val="15475467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9159848" cy="68790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2424544" y="214745"/>
            <a:ext cx="6490855" cy="5062924"/>
          </a:xfrm>
          <a:prstGeom prst="rect">
            <a:avLst/>
          </a:prstGeom>
          <a:solidFill>
            <a:srgbClr val="DCDDD5"/>
          </a:solidFill>
        </p:spPr>
        <p:txBody>
          <a:bodyPr wrap="square" bIns="91440" rtlCol="0">
            <a:spAutoFit/>
          </a:bodyPr>
          <a:lstStyle/>
          <a:p>
            <a:endParaRPr lang="en-US" sz="3200" dirty="0" smtClean="0">
              <a:solidFill>
                <a:srgbClr val="333333"/>
              </a:solidFill>
              <a:latin typeface="+mj-lt"/>
            </a:endParaRPr>
          </a:p>
          <a:p>
            <a:endParaRPr lang="en-US" sz="3200" dirty="0" smtClean="0">
              <a:solidFill>
                <a:srgbClr val="333333"/>
              </a:solidFill>
              <a:latin typeface="+mj-lt"/>
            </a:endParaRPr>
          </a:p>
          <a:p>
            <a:r>
              <a:rPr lang="en-US" sz="5400" dirty="0" smtClean="0">
                <a:solidFill>
                  <a:srgbClr val="333333"/>
                </a:solidFill>
                <a:latin typeface="Copperplate Gothic Bold" panose="020E0705020206020404" pitchFamily="34" charset="0"/>
              </a:rPr>
              <a:t>Thank You!</a:t>
            </a:r>
          </a:p>
          <a:p>
            <a:endParaRPr lang="en-US" sz="3200" dirty="0">
              <a:solidFill>
                <a:srgbClr val="333333"/>
              </a:solidFill>
              <a:latin typeface="+mj-lt"/>
            </a:endParaRPr>
          </a:p>
          <a:p>
            <a:r>
              <a:rPr lang="en-US" sz="3200" dirty="0" smtClean="0">
                <a:solidFill>
                  <a:srgbClr val="333333"/>
                </a:solidFill>
                <a:latin typeface="+mj-lt"/>
              </a:rPr>
              <a:t>Jess </a:t>
            </a:r>
            <a:r>
              <a:rPr lang="en-US" sz="3200" dirty="0">
                <a:solidFill>
                  <a:srgbClr val="333333"/>
                </a:solidFill>
                <a:latin typeface="+mj-lt"/>
              </a:rPr>
              <a:t>Lancaster </a:t>
            </a:r>
            <a:endParaRPr lang="en-US" sz="3200" dirty="0" smtClean="0">
              <a:solidFill>
                <a:srgbClr val="333333"/>
              </a:solidFill>
              <a:latin typeface="+mj-lt"/>
            </a:endParaRPr>
          </a:p>
          <a:p>
            <a:r>
              <a:rPr lang="en-US" sz="2800" dirty="0">
                <a:solidFill>
                  <a:srgbClr val="333333"/>
                </a:solidFill>
                <a:latin typeface="+mj-lt"/>
              </a:rPr>
              <a:t>TechSmith Corporation </a:t>
            </a:r>
            <a:r>
              <a:rPr lang="en-US" sz="3200" dirty="0">
                <a:solidFill>
                  <a:srgbClr val="333333"/>
                </a:solidFill>
                <a:latin typeface="+mj-lt"/>
              </a:rPr>
              <a:t>			            </a:t>
            </a:r>
            <a:endParaRPr lang="en-US" sz="3200" dirty="0" smtClean="0">
              <a:solidFill>
                <a:srgbClr val="333333"/>
              </a:solidFill>
              <a:latin typeface="+mj-lt"/>
            </a:endParaRPr>
          </a:p>
          <a:p>
            <a:r>
              <a:rPr lang="en-US" sz="3200" dirty="0" smtClean="0">
                <a:solidFill>
                  <a:srgbClr val="333333"/>
                </a:solidFill>
                <a:latin typeface="+mj-lt"/>
              </a:rPr>
              <a:t>@</a:t>
            </a:r>
            <a:r>
              <a:rPr lang="en-US" sz="3200" dirty="0" err="1">
                <a:solidFill>
                  <a:srgbClr val="333333"/>
                </a:solidFill>
                <a:latin typeface="+mj-lt"/>
              </a:rPr>
              <a:t>jessclancaster</a:t>
            </a:r>
            <a:endParaRPr lang="en-US" sz="3200" dirty="0">
              <a:solidFill>
                <a:srgbClr val="333333"/>
              </a:solidFill>
              <a:latin typeface="+mj-lt"/>
            </a:endParaRPr>
          </a:p>
          <a:p>
            <a:r>
              <a:rPr lang="en-US" sz="2400" dirty="0" smtClean="0">
                <a:solidFill>
                  <a:srgbClr val="333333"/>
                </a:solidFill>
                <a:latin typeface="+mj-lt"/>
              </a:rPr>
              <a:t>http</a:t>
            </a:r>
            <a:r>
              <a:rPr lang="en-US" sz="2400" dirty="0">
                <a:solidFill>
                  <a:srgbClr val="333333"/>
                </a:solidFill>
                <a:latin typeface="+mj-lt"/>
              </a:rPr>
              <a:t>://www.linkedin.com/in/jesslancaster</a:t>
            </a:r>
          </a:p>
          <a:p>
            <a:endParaRPr lang="en-US" dirty="0">
              <a:solidFill>
                <a:srgbClr val="333333"/>
              </a:solidFill>
              <a:latin typeface="+mj-lt"/>
            </a:endParaRPr>
          </a:p>
        </p:txBody>
      </p:sp>
    </p:spTree>
    <p:extLst>
      <p:ext uri="{BB962C8B-B14F-4D97-AF65-F5344CB8AC3E}">
        <p14:creationId xmlns:p14="http://schemas.microsoft.com/office/powerpoint/2010/main" val="520872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p:txBody>
          <a:bodyPr/>
          <a:lstStyle/>
          <a:p>
            <a:r>
              <a:rPr lang="en-US" sz="1200" dirty="0">
                <a:solidFill>
                  <a:schemeClr val="bg1"/>
                </a:solidFill>
              </a:rPr>
              <a:t>Show It!: Better Testing Through Visual </a:t>
            </a:r>
            <a:r>
              <a:rPr lang="en-US" sz="1200" dirty="0" smtClean="0">
                <a:solidFill>
                  <a:schemeClr val="bg1"/>
                </a:solidFill>
              </a:rPr>
              <a:t>Communication, presentation  © </a:t>
            </a:r>
            <a:r>
              <a:rPr lang="en-US" sz="1200" dirty="0">
                <a:solidFill>
                  <a:schemeClr val="bg1"/>
                </a:solidFill>
              </a:rPr>
              <a:t>Jess </a:t>
            </a:r>
            <a:r>
              <a:rPr lang="en-US" sz="1200" smtClean="0">
                <a:solidFill>
                  <a:schemeClr val="bg1"/>
                </a:solidFill>
              </a:rPr>
              <a:t>Lancaster 2015-2016.</a:t>
            </a:r>
            <a:endParaRPr lang="en-US" sz="1200" dirty="0" smtClean="0">
              <a:solidFill>
                <a:schemeClr val="bg1"/>
              </a:solidFill>
            </a:endParaRPr>
          </a:p>
          <a:p>
            <a:endParaRPr lang="en-US" sz="1200" dirty="0" smtClean="0">
              <a:solidFill>
                <a:schemeClr val="bg1"/>
              </a:solidFill>
            </a:endParaRPr>
          </a:p>
          <a:p>
            <a:r>
              <a:rPr lang="en-US" sz="1200" dirty="0" smtClean="0">
                <a:solidFill>
                  <a:schemeClr val="bg1"/>
                </a:solidFill>
              </a:rPr>
              <a:t>Credits</a:t>
            </a:r>
          </a:p>
          <a:p>
            <a:pPr lvl="1"/>
            <a:r>
              <a:rPr lang="en-US" sz="1200" dirty="0" smtClean="0">
                <a:solidFill>
                  <a:schemeClr val="bg1"/>
                </a:solidFill>
              </a:rPr>
              <a:t>Major Points to be considered: “Effective Visual Communication” by </a:t>
            </a:r>
            <a:r>
              <a:rPr lang="en-US" sz="1200" dirty="0" err="1" smtClean="0">
                <a:solidFill>
                  <a:schemeClr val="bg1"/>
                </a:solidFill>
              </a:rPr>
              <a:t>Sinoj</a:t>
            </a:r>
            <a:r>
              <a:rPr lang="en-US" sz="1200" dirty="0" smtClean="0">
                <a:solidFill>
                  <a:schemeClr val="bg1"/>
                </a:solidFill>
              </a:rPr>
              <a:t> </a:t>
            </a:r>
            <a:r>
              <a:rPr lang="en-US" sz="1200" dirty="0" err="1" smtClean="0">
                <a:solidFill>
                  <a:schemeClr val="bg1"/>
                </a:solidFill>
              </a:rPr>
              <a:t>Mullangath</a:t>
            </a:r>
            <a:r>
              <a:rPr lang="en-US" sz="1200" dirty="0" smtClean="0">
                <a:solidFill>
                  <a:schemeClr val="bg1"/>
                </a:solidFill>
              </a:rPr>
              <a:t>  </a:t>
            </a:r>
            <a:r>
              <a:rPr lang="en-US" sz="1200" dirty="0" smtClean="0"/>
              <a:t>http</a:t>
            </a:r>
            <a:r>
              <a:rPr lang="en-US" sz="1200" dirty="0"/>
              <a:t>://</a:t>
            </a:r>
            <a:r>
              <a:rPr lang="en-US" sz="1200" dirty="0" smtClean="0"/>
              <a:t>www.slideshare.net/sinojm/effective-visual-communication</a:t>
            </a:r>
            <a:endParaRPr lang="en-US" sz="1200" dirty="0">
              <a:solidFill>
                <a:schemeClr val="bg1"/>
              </a:solidFill>
            </a:endParaRPr>
          </a:p>
          <a:p>
            <a:endParaRPr lang="en-US" sz="1200" dirty="0" smtClean="0">
              <a:solidFill>
                <a:schemeClr val="bg1"/>
              </a:solidFill>
            </a:endParaRPr>
          </a:p>
          <a:p>
            <a:r>
              <a:rPr lang="en-US" sz="1200" dirty="0" smtClean="0">
                <a:solidFill>
                  <a:schemeClr val="bg1"/>
                </a:solidFill>
              </a:rPr>
              <a:t>Images:</a:t>
            </a:r>
            <a:endParaRPr lang="en-US" sz="1200" dirty="0">
              <a:solidFill>
                <a:schemeClr val="bg1"/>
              </a:solidFill>
            </a:endParaRPr>
          </a:p>
          <a:p>
            <a:pPr lvl="1"/>
            <a:r>
              <a:rPr lang="en-US" sz="1200" dirty="0" smtClean="0">
                <a:solidFill>
                  <a:srgbClr val="FFFFFF"/>
                </a:solidFill>
              </a:rPr>
              <a:t>All images public domain/stock photography or of my own creation, exceptions are:</a:t>
            </a:r>
          </a:p>
          <a:p>
            <a:pPr lvl="1"/>
            <a:r>
              <a:rPr lang="en-US" sz="1200" dirty="0" smtClean="0">
                <a:solidFill>
                  <a:srgbClr val="FFFFFF"/>
                </a:solidFill>
              </a:rPr>
              <a:t>Slide 4 and Slide 11: </a:t>
            </a:r>
            <a:r>
              <a:rPr lang="en-US" sz="1200" dirty="0">
                <a:solidFill>
                  <a:srgbClr val="FFFFFF"/>
                </a:solidFill>
              </a:rPr>
              <a:t>"Bestias11" by Clemens </a:t>
            </a:r>
            <a:r>
              <a:rPr lang="en-US" sz="1200" dirty="0" err="1">
                <a:solidFill>
                  <a:srgbClr val="FFFFFF"/>
                </a:solidFill>
              </a:rPr>
              <a:t>Schmillen</a:t>
            </a:r>
            <a:r>
              <a:rPr lang="en-US" sz="1200" dirty="0">
                <a:solidFill>
                  <a:srgbClr val="FFFFFF"/>
                </a:solidFill>
              </a:rPr>
              <a:t> - Own work. Licensed under CC BY-SA 3.0 via Wikimedia Commons - http://</a:t>
            </a:r>
            <a:r>
              <a:rPr lang="en-US" sz="1200" dirty="0" smtClean="0">
                <a:solidFill>
                  <a:srgbClr val="FFFFFF"/>
                </a:solidFill>
              </a:rPr>
              <a:t>commons.wikimedia.org/wiki/File:Bestias11.JPG#mediaviewer/File:Bestias11.JPG</a:t>
            </a:r>
          </a:p>
          <a:p>
            <a:pPr lvl="1"/>
            <a:r>
              <a:rPr lang="en-US" sz="1200" dirty="0" smtClean="0">
                <a:solidFill>
                  <a:srgbClr val="FFFFFF"/>
                </a:solidFill>
              </a:rPr>
              <a:t>Slide 5, 6, 7, 8, 9 – “History </a:t>
            </a:r>
            <a:r>
              <a:rPr lang="en-US" sz="1200" dirty="0">
                <a:solidFill>
                  <a:srgbClr val="FFFFFF"/>
                </a:solidFill>
              </a:rPr>
              <a:t>of Visual </a:t>
            </a:r>
            <a:r>
              <a:rPr lang="en-US" sz="1200" dirty="0" smtClean="0">
                <a:solidFill>
                  <a:srgbClr val="FFFFFF"/>
                </a:solidFill>
              </a:rPr>
              <a:t>Communication” by </a:t>
            </a:r>
            <a:r>
              <a:rPr lang="en-US" sz="1200" dirty="0" err="1" smtClean="0">
                <a:solidFill>
                  <a:srgbClr val="FFFFFF"/>
                </a:solidFill>
              </a:rPr>
              <a:t>Elif</a:t>
            </a:r>
            <a:r>
              <a:rPr lang="en-US" sz="1200" dirty="0" smtClean="0">
                <a:solidFill>
                  <a:srgbClr val="FFFFFF"/>
                </a:solidFill>
              </a:rPr>
              <a:t> </a:t>
            </a:r>
            <a:r>
              <a:rPr lang="en-US" sz="1200" dirty="0" err="1" smtClean="0">
                <a:solidFill>
                  <a:srgbClr val="FFFFFF"/>
                </a:solidFill>
              </a:rPr>
              <a:t>Ayiter</a:t>
            </a:r>
            <a:r>
              <a:rPr lang="en-US" sz="1200" dirty="0" smtClean="0">
                <a:solidFill>
                  <a:srgbClr val="FFFFFF"/>
                </a:solidFill>
              </a:rPr>
              <a:t> http</a:t>
            </a:r>
            <a:r>
              <a:rPr lang="en-US" sz="1200" dirty="0">
                <a:solidFill>
                  <a:srgbClr val="FFFFFF"/>
                </a:solidFill>
              </a:rPr>
              <a:t>://</a:t>
            </a:r>
            <a:r>
              <a:rPr lang="en-US" sz="1200" dirty="0" smtClean="0">
                <a:solidFill>
                  <a:srgbClr val="FFFFFF"/>
                </a:solidFill>
              </a:rPr>
              <a:t>www.citrinitas.com/history_of_viscom/index.html</a:t>
            </a:r>
          </a:p>
          <a:p>
            <a:pPr lvl="1"/>
            <a:r>
              <a:rPr lang="en-US" sz="1200" dirty="0" smtClean="0">
                <a:solidFill>
                  <a:srgbClr val="FFFFFF"/>
                </a:solidFill>
              </a:rPr>
              <a:t>Slide 15 - </a:t>
            </a:r>
            <a:r>
              <a:rPr lang="en-US" sz="1200" dirty="0"/>
              <a:t>http://</a:t>
            </a:r>
            <a:r>
              <a:rPr lang="en-US" sz="1200" dirty="0" smtClean="0"/>
              <a:t>www.examiner.com/article/confusing-and-misused-words-principle-and-principal</a:t>
            </a:r>
            <a:endParaRPr lang="en-US" sz="1200" dirty="0" smtClean="0">
              <a:solidFill>
                <a:srgbClr val="FFFFFF"/>
              </a:solidFill>
            </a:endParaRPr>
          </a:p>
          <a:p>
            <a:pPr lvl="1"/>
            <a:r>
              <a:rPr lang="en-US" sz="1200" dirty="0" smtClean="0">
                <a:solidFill>
                  <a:srgbClr val="FFFFFF"/>
                </a:solidFill>
              </a:rPr>
              <a:t>Slide 17 – “The Power of </a:t>
            </a:r>
            <a:r>
              <a:rPr lang="en-US" sz="1200" dirty="0">
                <a:solidFill>
                  <a:srgbClr val="FFFFFF"/>
                </a:solidFill>
              </a:rPr>
              <a:t>Visual Communication” by Hewlett-Packard. http://</a:t>
            </a:r>
            <a:r>
              <a:rPr lang="en-US" sz="1200" dirty="0" smtClean="0">
                <a:solidFill>
                  <a:srgbClr val="FFFFFF"/>
                </a:solidFill>
              </a:rPr>
              <a:t>www.hp.com/large/ipg/assets/bus-solutions/power-of-visual-communication.pdf</a:t>
            </a:r>
          </a:p>
          <a:p>
            <a:pPr lvl="1"/>
            <a:r>
              <a:rPr lang="en-US" sz="1100" dirty="0">
                <a:solidFill>
                  <a:srgbClr val="FFFFFF"/>
                </a:solidFill>
              </a:rPr>
              <a:t>Slide 41 - http://denmark.dk/en/meet-the-danes/ninetips/</a:t>
            </a:r>
            <a:endParaRPr lang="en-US" sz="1100" dirty="0" smtClean="0">
              <a:solidFill>
                <a:srgbClr val="FFFFFF"/>
              </a:solidFill>
            </a:endParaRPr>
          </a:p>
          <a:p>
            <a:pPr marL="0" indent="0">
              <a:buNone/>
            </a:pPr>
            <a:endParaRPr lang="en-US" sz="1100" dirty="0"/>
          </a:p>
          <a:p>
            <a:endParaRPr lang="en-US" dirty="0"/>
          </a:p>
        </p:txBody>
      </p:sp>
    </p:spTree>
    <p:extLst>
      <p:ext uri="{BB962C8B-B14F-4D97-AF65-F5344CB8AC3E}">
        <p14:creationId xmlns:p14="http://schemas.microsoft.com/office/powerpoint/2010/main" val="41907216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935520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1600" y="0"/>
            <a:ext cx="9245600" cy="6877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6898874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7301077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 y="0"/>
            <a:ext cx="11115073"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41241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579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6914951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
      <a:dk1>
        <a:srgbClr val="FFFFFF"/>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8e98a1e-f797-4e19-9c3c-c015b27e9429">
      <UserInfo>
        <DisplayName>Pierce, Matt</DisplayName>
        <AccountId>34</AccountId>
        <AccountType/>
      </UserInfo>
    </SharedWithUsers>
    <SharingHintHash xmlns="08e98a1e-f797-4e19-9c3c-c015b27e9429">341128903</SharingHintHash>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259AD391209F49BFA20630CAE09931" ma:contentTypeVersion="2" ma:contentTypeDescription="Create a new document." ma:contentTypeScope="" ma:versionID="33cc8d28994eb02bd1511a9e3ada77fe">
  <xsd:schema xmlns:xsd="http://www.w3.org/2001/XMLSchema" xmlns:xs="http://www.w3.org/2001/XMLSchema" xmlns:p="http://schemas.microsoft.com/office/2006/metadata/properties" xmlns:ns3="08e98a1e-f797-4e19-9c3c-c015b27e9429" targetNamespace="http://schemas.microsoft.com/office/2006/metadata/properties" ma:root="true" ma:fieldsID="6a7cfe0482fb90c5f262c8e288b6819f" ns3:_="">
    <xsd:import namespace="08e98a1e-f797-4e19-9c3c-c015b27e9429"/>
    <xsd:element name="properties">
      <xsd:complexType>
        <xsd:sequence>
          <xsd:element name="documentManagement">
            <xsd:complexType>
              <xsd:all>
                <xsd:element ref="ns3:SharedWithUser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e98a1e-f797-4e19-9c3c-c015b27e94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12276F-6EFF-4AC6-B559-7A1AF8B60C54}">
  <ds:schemaRefs>
    <ds:schemaRef ds:uri="http://schemas.microsoft.com/office/2006/metadata/properties"/>
    <ds:schemaRef ds:uri="http://www.w3.org/XML/1998/namespace"/>
    <ds:schemaRef ds:uri="http://purl.org/dc/dcmitype/"/>
    <ds:schemaRef ds:uri="http://purl.org/dc/term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08e98a1e-f797-4e19-9c3c-c015b27e9429"/>
  </ds:schemaRefs>
</ds:datastoreItem>
</file>

<file path=customXml/itemProps2.xml><?xml version="1.0" encoding="utf-8"?>
<ds:datastoreItem xmlns:ds="http://schemas.openxmlformats.org/officeDocument/2006/customXml" ds:itemID="{B3D266E2-4EFC-44B3-A4B8-8C3BC14A11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e98a1e-f797-4e19-9c3c-c015b27e94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40E82E-D133-4696-AAED-C961E60858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9977</TotalTime>
  <Words>2569</Words>
  <Application>Microsoft Office PowerPoint</Application>
  <PresentationFormat>On-screen Show (4:3)</PresentationFormat>
  <Paragraphs>201</Paragraphs>
  <Slides>44</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Century Gothic</vt:lpstr>
      <vt:lpstr>Copperplate Gothic Bold</vt:lpstr>
      <vt:lpstr>Curlz MT</vt:lpstr>
      <vt:lpstr>Palatino Linotype</vt:lpstr>
      <vt:lpstr>Office Theme</vt:lpstr>
      <vt:lpstr>PowerPoint Presentation</vt:lpstr>
      <vt:lpstr>“Something is happening. We are becoming a visually mediated society. For many, understanding of the world is being accomplished, not through words, but by reading images.”    Paul Martin Lester, “Syntactic Theory of Visual Communication”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vector>
  </TitlesOfParts>
  <Company>Windows User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Show it! : Better Testing Through Visual Communication</dc:title>
  <dc:creator>Jess</dc:creator>
  <cp:lastModifiedBy>Jess Lancaster</cp:lastModifiedBy>
  <cp:revision>178</cp:revision>
  <cp:lastPrinted>2015-02-17T15:12:32Z</cp:lastPrinted>
  <dcterms:created xsi:type="dcterms:W3CDTF">2015-01-21T02:26:34Z</dcterms:created>
  <dcterms:modified xsi:type="dcterms:W3CDTF">2016-01-07T12:05:15Z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0x010100F8259AD391209F49BFA20630CAE09931</vt:lpwstr>
  </property>
</Properties>
</file>